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tags/tag47.xml" ContentType="application/vnd.openxmlformats-officedocument.presentationml.tags+xml"/>
  <Override PartName="/ppt/notesSlides/notesSlide50.xml" ContentType="application/vnd.openxmlformats-officedocument.presentationml.notesSlide+xml"/>
  <Override PartName="/ppt/tags/tag48.xml" ContentType="application/vnd.openxmlformats-officedocument.presentationml.tags+xml"/>
  <Override PartName="/ppt/notesSlides/notesSlide51.xml" ContentType="application/vnd.openxmlformats-officedocument.presentationml.notesSlide+xml"/>
  <Override PartName="/ppt/tags/tag49.xml" ContentType="application/vnd.openxmlformats-officedocument.presentationml.tags+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tags/tag52.xml" ContentType="application/vnd.openxmlformats-officedocument.presentationml.tags+xml"/>
  <Override PartName="/ppt/notesSlides/notesSlide55.xml" ContentType="application/vnd.openxmlformats-officedocument.presentationml.notesSlide+xml"/>
  <Override PartName="/ppt/tags/tag53.xml" ContentType="application/vnd.openxmlformats-officedocument.presentationml.tags+xml"/>
  <Override PartName="/ppt/notesSlides/notesSlide56.xml" ContentType="application/vnd.openxmlformats-officedocument.presentationml.notesSlide+xml"/>
  <Override PartName="/ppt/tags/tag54.xml" ContentType="application/vnd.openxmlformats-officedocument.presentationml.tags+xml"/>
  <Override PartName="/ppt/notesSlides/notesSlide57.xml" ContentType="application/vnd.openxmlformats-officedocument.presentationml.notesSlide+xml"/>
  <Override PartName="/ppt/tags/tag55.xml" ContentType="application/vnd.openxmlformats-officedocument.presentationml.tags+xml"/>
  <Override PartName="/ppt/notesSlides/notesSlide58.xml" ContentType="application/vnd.openxmlformats-officedocument.presentationml.notesSlide+xml"/>
  <Override PartName="/ppt/tags/tag56.xml" ContentType="application/vnd.openxmlformats-officedocument.presentationml.tags+xml"/>
  <Override PartName="/ppt/notesSlides/notesSlide59.xml" ContentType="application/vnd.openxmlformats-officedocument.presentationml.notesSlide+xml"/>
  <Override PartName="/ppt/tags/tag57.xml" ContentType="application/vnd.openxmlformats-officedocument.presentationml.tags+xml"/>
  <Override PartName="/ppt/notesSlides/notesSlide60.xml" ContentType="application/vnd.openxmlformats-officedocument.presentationml.notesSlide+xml"/>
  <Override PartName="/ppt/tags/tag58.xml" ContentType="application/vnd.openxmlformats-officedocument.presentationml.tags+xml"/>
  <Override PartName="/ppt/notesSlides/notesSlide61.xml" ContentType="application/vnd.openxmlformats-officedocument.presentationml.notesSlide+xml"/>
  <Override PartName="/ppt/tags/tag59.xml" ContentType="application/vnd.openxmlformats-officedocument.presentationml.tags+xml"/>
  <Override PartName="/ppt/notesSlides/notesSlide62.xml" ContentType="application/vnd.openxmlformats-officedocument.presentationml.notesSlide+xml"/>
  <Override PartName="/ppt/tags/tag60.xml" ContentType="application/vnd.openxmlformats-officedocument.presentationml.tags+xml"/>
  <Override PartName="/ppt/notesSlides/notesSlide63.xml" ContentType="application/vnd.openxmlformats-officedocument.presentationml.notesSlide+xml"/>
  <Override PartName="/ppt/tags/tag61.xml" ContentType="application/vnd.openxmlformats-officedocument.presentationml.tags+xml"/>
  <Override PartName="/ppt/notesSlides/notesSlide64.xml" ContentType="application/vnd.openxmlformats-officedocument.presentationml.notesSlide+xml"/>
  <Override PartName="/ppt/tags/tag62.xml" ContentType="application/vnd.openxmlformats-officedocument.presentationml.tags+xml"/>
  <Override PartName="/ppt/notesSlides/notesSlide65.xml" ContentType="application/vnd.openxmlformats-officedocument.presentationml.notesSlide+xml"/>
  <Override PartName="/ppt/tags/tag63.xml" ContentType="application/vnd.openxmlformats-officedocument.presentationml.tags+xml"/>
  <Override PartName="/ppt/notesSlides/notesSlide66.xml" ContentType="application/vnd.openxmlformats-officedocument.presentationml.notesSlide+xml"/>
  <Override PartName="/ppt/tags/tag64.xml" ContentType="application/vnd.openxmlformats-officedocument.presentationml.tags+xml"/>
  <Override PartName="/ppt/notesSlides/notesSlide67.xml" ContentType="application/vnd.openxmlformats-officedocument.presentationml.notesSlide+xml"/>
  <Override PartName="/ppt/tags/tag65.xml" ContentType="application/vnd.openxmlformats-officedocument.presentationml.tags+xml"/>
  <Override PartName="/ppt/notesSlides/notesSlide68.xml" ContentType="application/vnd.openxmlformats-officedocument.presentationml.notesSlide+xml"/>
  <Override PartName="/ppt/tags/tag66.xml" ContentType="application/vnd.openxmlformats-officedocument.presentationml.tags+xml"/>
  <Override PartName="/ppt/notesSlides/notesSlide69.xml" ContentType="application/vnd.openxmlformats-officedocument.presentationml.notesSlide+xml"/>
  <Override PartName="/ppt/tags/tag67.xml" ContentType="application/vnd.openxmlformats-officedocument.presentationml.tags+xml"/>
  <Override PartName="/ppt/notesSlides/notesSlide70.xml" ContentType="application/vnd.openxmlformats-officedocument.presentationml.notesSlide+xml"/>
  <Override PartName="/ppt/tags/tag68.xml" ContentType="application/vnd.openxmlformats-officedocument.presentationml.tags+xml"/>
  <Override PartName="/ppt/notesSlides/notesSlide71.xml" ContentType="application/vnd.openxmlformats-officedocument.presentationml.notesSlide+xml"/>
  <Override PartName="/ppt/tags/tag69.xml" ContentType="application/vnd.openxmlformats-officedocument.presentationml.tags+xml"/>
  <Override PartName="/ppt/notesSlides/notesSlide72.xml" ContentType="application/vnd.openxmlformats-officedocument.presentationml.notesSlide+xml"/>
  <Override PartName="/ppt/tags/tag70.xml" ContentType="application/vnd.openxmlformats-officedocument.presentationml.tags+xml"/>
  <Override PartName="/ppt/notesSlides/notesSlide73.xml" ContentType="application/vnd.openxmlformats-officedocument.presentationml.notesSlide+xml"/>
  <Override PartName="/ppt/tags/tag71.xml" ContentType="application/vnd.openxmlformats-officedocument.presentationml.tags+xml"/>
  <Override PartName="/ppt/notesSlides/notesSlide74.xml" ContentType="application/vnd.openxmlformats-officedocument.presentationml.notesSlide+xml"/>
  <Override PartName="/ppt/tags/tag72.xml" ContentType="application/vnd.openxmlformats-officedocument.presentationml.tags+xml"/>
  <Override PartName="/ppt/notesSlides/notesSlide75.xml" ContentType="application/vnd.openxmlformats-officedocument.presentationml.notesSlide+xml"/>
  <Override PartName="/ppt/tags/tag73.xml" ContentType="application/vnd.openxmlformats-officedocument.presentationml.tags+xml"/>
  <Override PartName="/ppt/notesSlides/notesSlide76.xml" ContentType="application/vnd.openxmlformats-officedocument.presentationml.notesSlide+xml"/>
  <Override PartName="/ppt/tags/tag74.xml" ContentType="application/vnd.openxmlformats-officedocument.presentationml.tags+xml"/>
  <Override PartName="/ppt/notesSlides/notesSlide77.xml" ContentType="application/vnd.openxmlformats-officedocument.presentationml.notesSlide+xml"/>
  <Override PartName="/ppt/tags/tag75.xml" ContentType="application/vnd.openxmlformats-officedocument.presentationml.tags+xml"/>
  <Override PartName="/ppt/notesSlides/notesSlide78.xml" ContentType="application/vnd.openxmlformats-officedocument.presentationml.notesSlide+xml"/>
  <Override PartName="/ppt/tags/tag76.xml" ContentType="application/vnd.openxmlformats-officedocument.presentationml.tags+xml"/>
  <Override PartName="/ppt/notesSlides/notesSlide79.xml" ContentType="application/vnd.openxmlformats-officedocument.presentationml.notesSlide+xml"/>
  <Override PartName="/ppt/tags/tag77.xml" ContentType="application/vnd.openxmlformats-officedocument.presentationml.tags+xml"/>
  <Override PartName="/ppt/notesSlides/notesSlide80.xml" ContentType="application/vnd.openxmlformats-officedocument.presentationml.notesSlide+xml"/>
  <Override PartName="/ppt/tags/tag78.xml" ContentType="application/vnd.openxmlformats-officedocument.presentationml.tags+xml"/>
  <Override PartName="/ppt/notesSlides/notesSlide81.xml" ContentType="application/vnd.openxmlformats-officedocument.presentationml.notesSlide+xml"/>
  <Override PartName="/ppt/tags/tag79.xml" ContentType="application/vnd.openxmlformats-officedocument.presentationml.tags+xml"/>
  <Override PartName="/ppt/notesSlides/notesSlide82.xml" ContentType="application/vnd.openxmlformats-officedocument.presentationml.notesSlide+xml"/>
  <Override PartName="/ppt/tags/tag80.xml" ContentType="application/vnd.openxmlformats-officedocument.presentationml.tags+xml"/>
  <Override PartName="/ppt/notesSlides/notesSlide83.xml" ContentType="application/vnd.openxmlformats-officedocument.presentationml.notesSlide+xml"/>
  <Override PartName="/ppt/tags/tag81.xml" ContentType="application/vnd.openxmlformats-officedocument.presentationml.tags+xml"/>
  <Override PartName="/ppt/notesSlides/notesSlide84.xml" ContentType="application/vnd.openxmlformats-officedocument.presentationml.notesSlide+xml"/>
  <Override PartName="/ppt/tags/tag82.xml" ContentType="application/vnd.openxmlformats-officedocument.presentationml.tags+xml"/>
  <Override PartName="/ppt/notesSlides/notesSlide85.xml" ContentType="application/vnd.openxmlformats-officedocument.presentationml.notesSlide+xml"/>
  <Override PartName="/ppt/tags/tag83.xml" ContentType="application/vnd.openxmlformats-officedocument.presentationml.tags+xml"/>
  <Override PartName="/ppt/notesSlides/notesSlide86.xml" ContentType="application/vnd.openxmlformats-officedocument.presentationml.notesSlide+xml"/>
  <Override PartName="/ppt/tags/tag84.xml" ContentType="application/vnd.openxmlformats-officedocument.presentationml.tags+xml"/>
  <Override PartName="/ppt/notesSlides/notesSlide87.xml" ContentType="application/vnd.openxmlformats-officedocument.presentationml.notesSlide+xml"/>
  <Override PartName="/ppt/tags/tag85.xml" ContentType="application/vnd.openxmlformats-officedocument.presentationml.tags+xml"/>
  <Override PartName="/ppt/notesSlides/notesSlide88.xml" ContentType="application/vnd.openxmlformats-officedocument.presentationml.notesSlide+xml"/>
  <Override PartName="/ppt/tags/tag86.xml" ContentType="application/vnd.openxmlformats-officedocument.presentationml.tags+xml"/>
  <Override PartName="/ppt/notesSlides/notesSlide89.xml" ContentType="application/vnd.openxmlformats-officedocument.presentationml.notesSlide+xml"/>
  <Override PartName="/ppt/tags/tag87.xml" ContentType="application/vnd.openxmlformats-officedocument.presentationml.tags+xml"/>
  <Override PartName="/ppt/notesSlides/notesSlide90.xml" ContentType="application/vnd.openxmlformats-officedocument.presentationml.notesSlide+xml"/>
  <Override PartName="/ppt/tags/tag88.xml" ContentType="application/vnd.openxmlformats-officedocument.presentationml.tags+xml"/>
  <Override PartName="/ppt/notesSlides/notesSlide91.xml" ContentType="application/vnd.openxmlformats-officedocument.presentationml.notesSlide+xml"/>
  <Override PartName="/ppt/tags/tag89.xml" ContentType="application/vnd.openxmlformats-officedocument.presentationml.tags+xml"/>
  <Override PartName="/ppt/notesSlides/notesSlide92.xml" ContentType="application/vnd.openxmlformats-officedocument.presentationml.notesSlide+xml"/>
  <Override PartName="/ppt/tags/tag90.xml" ContentType="application/vnd.openxmlformats-officedocument.presentationml.tags+xml"/>
  <Override PartName="/ppt/notesSlides/notesSlide93.xml" ContentType="application/vnd.openxmlformats-officedocument.presentationml.notesSlide+xml"/>
  <Override PartName="/ppt/tags/tag91.xml" ContentType="application/vnd.openxmlformats-officedocument.presentationml.tags+xml"/>
  <Override PartName="/ppt/notesSlides/notesSlide94.xml" ContentType="application/vnd.openxmlformats-officedocument.presentationml.notesSlide+xml"/>
  <Override PartName="/ppt/tags/tag92.xml" ContentType="application/vnd.openxmlformats-officedocument.presentationml.tags+xml"/>
  <Override PartName="/ppt/notesSlides/notesSlide95.xml" ContentType="application/vnd.openxmlformats-officedocument.presentationml.notesSlide+xml"/>
  <Override PartName="/ppt/tags/tag93.xml" ContentType="application/vnd.openxmlformats-officedocument.presentationml.tags+xml"/>
  <Override PartName="/ppt/notesSlides/notesSlide96.xml" ContentType="application/vnd.openxmlformats-officedocument.presentationml.notesSlide+xml"/>
  <Override PartName="/ppt/tags/tag94.xml" ContentType="application/vnd.openxmlformats-officedocument.presentationml.tags+xml"/>
  <Override PartName="/ppt/notesSlides/notesSlide97.xml" ContentType="application/vnd.openxmlformats-officedocument.presentationml.notesSlide+xml"/>
  <Override PartName="/ppt/tags/tag95.xml" ContentType="application/vnd.openxmlformats-officedocument.presentationml.tags+xml"/>
  <Override PartName="/ppt/notesSlides/notesSlide98.xml" ContentType="application/vnd.openxmlformats-officedocument.presentationml.notesSlide+xml"/>
  <Override PartName="/ppt/tags/tag96.xml" ContentType="application/vnd.openxmlformats-officedocument.presentationml.tags+xml"/>
  <Override PartName="/ppt/notesSlides/notesSlide99.xml" ContentType="application/vnd.openxmlformats-officedocument.presentationml.notesSlide+xml"/>
  <Override PartName="/ppt/tags/tag9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322" r:id="rId2"/>
    <p:sldId id="350" r:id="rId3"/>
    <p:sldId id="257" r:id="rId4"/>
    <p:sldId id="306" r:id="rId5"/>
    <p:sldId id="301" r:id="rId6"/>
    <p:sldId id="305" r:id="rId7"/>
    <p:sldId id="303" r:id="rId8"/>
    <p:sldId id="295" r:id="rId9"/>
    <p:sldId id="304" r:id="rId10"/>
    <p:sldId id="320" r:id="rId11"/>
    <p:sldId id="319" r:id="rId12"/>
    <p:sldId id="321" r:id="rId13"/>
    <p:sldId id="298" r:id="rId14"/>
    <p:sldId id="299" r:id="rId15"/>
    <p:sldId id="300" r:id="rId16"/>
    <p:sldId id="289" r:id="rId17"/>
    <p:sldId id="290" r:id="rId18"/>
    <p:sldId id="291" r:id="rId19"/>
    <p:sldId id="292" r:id="rId20"/>
    <p:sldId id="317" r:id="rId21"/>
    <p:sldId id="294" r:id="rId22"/>
    <p:sldId id="315" r:id="rId23"/>
    <p:sldId id="308" r:id="rId24"/>
    <p:sldId id="455" r:id="rId25"/>
    <p:sldId id="456" r:id="rId26"/>
    <p:sldId id="457" r:id="rId27"/>
    <p:sldId id="458" r:id="rId28"/>
    <p:sldId id="268" r:id="rId29"/>
    <p:sldId id="459" r:id="rId30"/>
    <p:sldId id="460" r:id="rId31"/>
    <p:sldId id="461" r:id="rId32"/>
    <p:sldId id="462" r:id="rId33"/>
    <p:sldId id="463" r:id="rId34"/>
    <p:sldId id="464" r:id="rId35"/>
    <p:sldId id="465" r:id="rId36"/>
    <p:sldId id="466" r:id="rId37"/>
    <p:sldId id="467" r:id="rId38"/>
    <p:sldId id="468" r:id="rId39"/>
    <p:sldId id="469" r:id="rId40"/>
    <p:sldId id="470" r:id="rId41"/>
    <p:sldId id="471" r:id="rId42"/>
    <p:sldId id="472" r:id="rId43"/>
    <p:sldId id="473" r:id="rId44"/>
    <p:sldId id="474" r:id="rId45"/>
    <p:sldId id="475" r:id="rId46"/>
    <p:sldId id="476" r:id="rId47"/>
    <p:sldId id="429" r:id="rId48"/>
    <p:sldId id="379" r:id="rId49"/>
    <p:sldId id="405" r:id="rId50"/>
    <p:sldId id="406" r:id="rId51"/>
    <p:sldId id="407" r:id="rId52"/>
    <p:sldId id="411" r:id="rId53"/>
    <p:sldId id="422" r:id="rId54"/>
    <p:sldId id="423" r:id="rId55"/>
    <p:sldId id="424" r:id="rId56"/>
    <p:sldId id="425" r:id="rId57"/>
    <p:sldId id="426" r:id="rId58"/>
    <p:sldId id="417" r:id="rId59"/>
    <p:sldId id="418" r:id="rId60"/>
    <p:sldId id="419" r:id="rId61"/>
    <p:sldId id="420" r:id="rId62"/>
    <p:sldId id="421" r:id="rId63"/>
    <p:sldId id="412" r:id="rId64"/>
    <p:sldId id="413" r:id="rId65"/>
    <p:sldId id="414" r:id="rId66"/>
    <p:sldId id="415" r:id="rId67"/>
    <p:sldId id="416" r:id="rId68"/>
    <p:sldId id="410" r:id="rId69"/>
    <p:sldId id="409" r:id="rId70"/>
    <p:sldId id="408" r:id="rId71"/>
    <p:sldId id="427" r:id="rId72"/>
    <p:sldId id="428" r:id="rId73"/>
    <p:sldId id="404" r:id="rId74"/>
    <p:sldId id="430" r:id="rId75"/>
    <p:sldId id="353" r:id="rId76"/>
    <p:sldId id="435" r:id="rId77"/>
    <p:sldId id="434" r:id="rId78"/>
    <p:sldId id="433" r:id="rId79"/>
    <p:sldId id="432" r:id="rId80"/>
    <p:sldId id="441" r:id="rId81"/>
    <p:sldId id="442" r:id="rId82"/>
    <p:sldId id="443" r:id="rId83"/>
    <p:sldId id="444" r:id="rId84"/>
    <p:sldId id="445" r:id="rId85"/>
    <p:sldId id="436" r:id="rId86"/>
    <p:sldId id="437" r:id="rId87"/>
    <p:sldId id="438" r:id="rId88"/>
    <p:sldId id="439" r:id="rId89"/>
    <p:sldId id="440" r:id="rId90"/>
    <p:sldId id="431" r:id="rId91"/>
    <p:sldId id="446" r:id="rId92"/>
    <p:sldId id="447" r:id="rId93"/>
    <p:sldId id="449" r:id="rId94"/>
    <p:sldId id="448" r:id="rId95"/>
    <p:sldId id="454" r:id="rId96"/>
    <p:sldId id="453" r:id="rId97"/>
    <p:sldId id="452" r:id="rId98"/>
    <p:sldId id="451" r:id="rId99"/>
    <p:sldId id="450" r:id="rId100"/>
    <p:sldId id="378" r:id="rId10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98" autoAdjust="0"/>
    <p:restoredTop sz="94617" autoAdjust="0"/>
  </p:normalViewPr>
  <p:slideViewPr>
    <p:cSldViewPr>
      <p:cViewPr varScale="1">
        <p:scale>
          <a:sx n="108" d="100"/>
          <a:sy n="108" d="100"/>
        </p:scale>
        <p:origin x="1278" y="78"/>
      </p:cViewPr>
      <p:guideLst>
        <p:guide orient="horz" pos="2160"/>
        <p:guide pos="2880"/>
      </p:guideLst>
    </p:cSldViewPr>
  </p:slideViewPr>
  <p:outlineViewPr>
    <p:cViewPr>
      <p:scale>
        <a:sx n="33" d="100"/>
        <a:sy n="33" d="100"/>
      </p:scale>
      <p:origin x="0" y="63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609"/>
          </a:xfrm>
          <a:prstGeom prst="rect">
            <a:avLst/>
          </a:prstGeom>
        </p:spPr>
        <p:txBody>
          <a:bodyPr vert="horz" lIns="93571" tIns="46785" rIns="93571" bIns="46785" rtlCol="0"/>
          <a:lstStyle>
            <a:lvl1pPr algn="l">
              <a:defRPr sz="1200"/>
            </a:lvl1pPr>
          </a:lstStyle>
          <a:p>
            <a:endParaRPr lang="en-US"/>
          </a:p>
        </p:txBody>
      </p:sp>
      <p:sp>
        <p:nvSpPr>
          <p:cNvPr id="3" name="Date Placeholder 2"/>
          <p:cNvSpPr>
            <a:spLocks noGrp="1"/>
          </p:cNvSpPr>
          <p:nvPr>
            <p:ph type="dt" idx="1"/>
          </p:nvPr>
        </p:nvSpPr>
        <p:spPr>
          <a:xfrm>
            <a:off x="3970938" y="0"/>
            <a:ext cx="3037840" cy="466609"/>
          </a:xfrm>
          <a:prstGeom prst="rect">
            <a:avLst/>
          </a:prstGeom>
        </p:spPr>
        <p:txBody>
          <a:bodyPr vert="horz" lIns="93571" tIns="46785" rIns="93571" bIns="46785" rtlCol="0"/>
          <a:lstStyle>
            <a:lvl1pPr algn="r">
              <a:defRPr sz="1200"/>
            </a:lvl1pPr>
          </a:lstStyle>
          <a:p>
            <a:fld id="{F5AE4695-E390-4560-8EE3-51D170DBDAEB}" type="datetimeFigureOut">
              <a:rPr lang="en-US" smtClean="0"/>
              <a:pPr/>
              <a:t>1/14/2019</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571" tIns="46785" rIns="93571" bIns="46785" rtlCol="0" anchor="ctr"/>
          <a:lstStyle/>
          <a:p>
            <a:endParaRPr lang="en-US"/>
          </a:p>
        </p:txBody>
      </p:sp>
      <p:sp>
        <p:nvSpPr>
          <p:cNvPr id="5" name="Notes Placeholder 4"/>
          <p:cNvSpPr>
            <a:spLocks noGrp="1"/>
          </p:cNvSpPr>
          <p:nvPr>
            <p:ph type="body" sz="quarter" idx="3"/>
          </p:nvPr>
        </p:nvSpPr>
        <p:spPr>
          <a:xfrm>
            <a:off x="701040" y="4474239"/>
            <a:ext cx="5608320" cy="3659706"/>
          </a:xfrm>
          <a:prstGeom prst="rect">
            <a:avLst/>
          </a:prstGeom>
        </p:spPr>
        <p:txBody>
          <a:bodyPr vert="horz" lIns="93571" tIns="46785" rIns="93571" bIns="467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792"/>
            <a:ext cx="3037840" cy="466608"/>
          </a:xfrm>
          <a:prstGeom prst="rect">
            <a:avLst/>
          </a:prstGeom>
        </p:spPr>
        <p:txBody>
          <a:bodyPr vert="horz" lIns="93571" tIns="46785" rIns="93571" bIns="467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792"/>
            <a:ext cx="3037840" cy="466608"/>
          </a:xfrm>
          <a:prstGeom prst="rect">
            <a:avLst/>
          </a:prstGeom>
        </p:spPr>
        <p:txBody>
          <a:bodyPr vert="horz" lIns="93571" tIns="46785" rIns="93571" bIns="46785" rtlCol="0" anchor="b"/>
          <a:lstStyle>
            <a:lvl1pPr algn="r">
              <a:defRPr sz="1200"/>
            </a:lvl1pPr>
          </a:lstStyle>
          <a:p>
            <a:fld id="{8D354112-DB89-4948-8275-A3FECBC55A6C}" type="slidenum">
              <a:rPr lang="en-US" smtClean="0"/>
              <a:pPr/>
              <a:t>‹#›</a:t>
            </a:fld>
            <a:endParaRPr lang="en-US"/>
          </a:p>
        </p:txBody>
      </p:sp>
    </p:spTree>
    <p:extLst>
      <p:ext uri="{BB962C8B-B14F-4D97-AF65-F5344CB8AC3E}">
        <p14:creationId xmlns:p14="http://schemas.microsoft.com/office/powerpoint/2010/main" val="414101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0.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71.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tags" Target="../tags/tag76.xml"/></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2.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82.xml.rels><?xml version="1.0" encoding="UTF-8" standalone="yes"?>
<Relationships xmlns="http://schemas.openxmlformats.org/package/2006/relationships"><Relationship Id="rId3" Type="http://schemas.openxmlformats.org/officeDocument/2006/relationships/slide" Target="../slides/slide83.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83.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84.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85.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86.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87.xml.rels><?xml version="1.0" encoding="UTF-8" standalone="yes"?>
<Relationships xmlns="http://schemas.openxmlformats.org/package/2006/relationships"><Relationship Id="rId3" Type="http://schemas.openxmlformats.org/officeDocument/2006/relationships/slide" Target="../slides/slide88.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88.xml.rels><?xml version="1.0" encoding="UTF-8" standalone="yes"?>
<Relationships xmlns="http://schemas.openxmlformats.org/package/2006/relationships"><Relationship Id="rId3" Type="http://schemas.openxmlformats.org/officeDocument/2006/relationships/slide" Target="../slides/slide89.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89.xml.rels><?xml version="1.0" encoding="UTF-8" standalone="yes"?>
<Relationships xmlns="http://schemas.openxmlformats.org/package/2006/relationships"><Relationship Id="rId3" Type="http://schemas.openxmlformats.org/officeDocument/2006/relationships/slide" Target="../slides/slide90.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0.xml.rels><?xml version="1.0" encoding="UTF-8" standalone="yes"?>
<Relationships xmlns="http://schemas.openxmlformats.org/package/2006/relationships"><Relationship Id="rId3" Type="http://schemas.openxmlformats.org/officeDocument/2006/relationships/slide" Target="../slides/slide91.xml"/><Relationship Id="rId2" Type="http://schemas.openxmlformats.org/officeDocument/2006/relationships/notesMaster" Target="../notesMasters/notesMaster1.xml"/><Relationship Id="rId1" Type="http://schemas.openxmlformats.org/officeDocument/2006/relationships/tags" Target="../tags/tag88.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90.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94.xml.rels><?xml version="1.0" encoding="UTF-8" standalone="yes"?>
<Relationships xmlns="http://schemas.openxmlformats.org/package/2006/relationships"><Relationship Id="rId3" Type="http://schemas.openxmlformats.org/officeDocument/2006/relationships/slide" Target="../slides/slide95.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95.xml.rels><?xml version="1.0" encoding="UTF-8" standalone="yes"?>
<Relationships xmlns="http://schemas.openxmlformats.org/package/2006/relationships"><Relationship Id="rId3" Type="http://schemas.openxmlformats.org/officeDocument/2006/relationships/slide" Target="../slides/slide96.xml"/><Relationship Id="rId2" Type="http://schemas.openxmlformats.org/officeDocument/2006/relationships/notesMaster" Target="../notesMasters/notesMaster1.xml"/><Relationship Id="rId1" Type="http://schemas.openxmlformats.org/officeDocument/2006/relationships/tags" Target="../tags/tag93.xml"/></Relationships>
</file>

<file path=ppt/notesSlides/_rels/notesSlide96.xml.rels><?xml version="1.0" encoding="UTF-8" standalone="yes"?>
<Relationships xmlns="http://schemas.openxmlformats.org/package/2006/relationships"><Relationship Id="rId3" Type="http://schemas.openxmlformats.org/officeDocument/2006/relationships/slide" Target="../slides/slide97.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97.xml.rels><?xml version="1.0" encoding="UTF-8" standalone="yes"?>
<Relationships xmlns="http://schemas.openxmlformats.org/package/2006/relationships"><Relationship Id="rId3" Type="http://schemas.openxmlformats.org/officeDocument/2006/relationships/slide" Target="../slides/slide98.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98.xml.rels><?xml version="1.0" encoding="UTF-8" standalone="yes"?>
<Relationships xmlns="http://schemas.openxmlformats.org/package/2006/relationships"><Relationship Id="rId3" Type="http://schemas.openxmlformats.org/officeDocument/2006/relationships/slide" Target="../slides/slide99.xml"/><Relationship Id="rId2" Type="http://schemas.openxmlformats.org/officeDocument/2006/relationships/notesMaster" Target="../notesMasters/notesMaster1.xml"/><Relationship Id="rId1" Type="http://schemas.openxmlformats.org/officeDocument/2006/relationships/tags" Target="../tags/tag96.xml"/></Relationships>
</file>

<file path=ppt/notesSlides/_rels/notesSlide99.xml.rels><?xml version="1.0" encoding="UTF-8" standalone="yes"?>
<Relationships xmlns="http://schemas.openxmlformats.org/package/2006/relationships"><Relationship Id="rId3" Type="http://schemas.openxmlformats.org/officeDocument/2006/relationships/slide" Target="../slides/slide100.xml"/><Relationship Id="rId2" Type="http://schemas.openxmlformats.org/officeDocument/2006/relationships/notesMaster" Target="../notesMasters/notesMaster1.xml"/><Relationship Id="rId1" Type="http://schemas.openxmlformats.org/officeDocument/2006/relationships/tags" Target="../tags/tag9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10</a:t>
            </a:fld>
            <a:endParaRPr lang="en-US" dirty="0"/>
          </a:p>
        </p:txBody>
      </p:sp>
    </p:spTree>
    <p:extLst>
      <p:ext uri="{BB962C8B-B14F-4D97-AF65-F5344CB8AC3E}">
        <p14:creationId xmlns:p14="http://schemas.microsoft.com/office/powerpoint/2010/main" val="83067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11</a:t>
            </a:fld>
            <a:endParaRPr lang="en-US" dirty="0"/>
          </a:p>
        </p:txBody>
      </p:sp>
    </p:spTree>
    <p:extLst>
      <p:ext uri="{BB962C8B-B14F-4D97-AF65-F5344CB8AC3E}">
        <p14:creationId xmlns:p14="http://schemas.microsoft.com/office/powerpoint/2010/main" val="1687317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12</a:t>
            </a:fld>
            <a:endParaRPr lang="en-US" dirty="0"/>
          </a:p>
        </p:txBody>
      </p:sp>
    </p:spTree>
    <p:extLst>
      <p:ext uri="{BB962C8B-B14F-4D97-AF65-F5344CB8AC3E}">
        <p14:creationId xmlns:p14="http://schemas.microsoft.com/office/powerpoint/2010/main" val="170022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13</a:t>
            </a:fld>
            <a:endParaRPr lang="en-US" dirty="0"/>
          </a:p>
        </p:txBody>
      </p:sp>
    </p:spTree>
    <p:extLst>
      <p:ext uri="{BB962C8B-B14F-4D97-AF65-F5344CB8AC3E}">
        <p14:creationId xmlns:p14="http://schemas.microsoft.com/office/powerpoint/2010/main" val="257538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14</a:t>
            </a:fld>
            <a:endParaRPr lang="en-US" dirty="0"/>
          </a:p>
        </p:txBody>
      </p:sp>
    </p:spTree>
    <p:extLst>
      <p:ext uri="{BB962C8B-B14F-4D97-AF65-F5344CB8AC3E}">
        <p14:creationId xmlns:p14="http://schemas.microsoft.com/office/powerpoint/2010/main" val="162453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15</a:t>
            </a:fld>
            <a:endParaRPr lang="en-US" dirty="0"/>
          </a:p>
        </p:txBody>
      </p:sp>
    </p:spTree>
    <p:extLst>
      <p:ext uri="{BB962C8B-B14F-4D97-AF65-F5344CB8AC3E}">
        <p14:creationId xmlns:p14="http://schemas.microsoft.com/office/powerpoint/2010/main" val="1425252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16</a:t>
            </a:fld>
            <a:endParaRPr lang="en-US" dirty="0"/>
          </a:p>
        </p:txBody>
      </p:sp>
    </p:spTree>
    <p:extLst>
      <p:ext uri="{BB962C8B-B14F-4D97-AF65-F5344CB8AC3E}">
        <p14:creationId xmlns:p14="http://schemas.microsoft.com/office/powerpoint/2010/main" val="391925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17</a:t>
            </a:fld>
            <a:endParaRPr lang="en-US" dirty="0"/>
          </a:p>
        </p:txBody>
      </p:sp>
    </p:spTree>
    <p:extLst>
      <p:ext uri="{BB962C8B-B14F-4D97-AF65-F5344CB8AC3E}">
        <p14:creationId xmlns:p14="http://schemas.microsoft.com/office/powerpoint/2010/main" val="3263504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18</a:t>
            </a:fld>
            <a:endParaRPr lang="en-US" dirty="0"/>
          </a:p>
        </p:txBody>
      </p:sp>
    </p:spTree>
    <p:extLst>
      <p:ext uri="{BB962C8B-B14F-4D97-AF65-F5344CB8AC3E}">
        <p14:creationId xmlns:p14="http://schemas.microsoft.com/office/powerpoint/2010/main" val="701219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19</a:t>
            </a:fld>
            <a:endParaRPr lang="en-US" dirty="0"/>
          </a:p>
        </p:txBody>
      </p:sp>
    </p:spTree>
    <p:extLst>
      <p:ext uri="{BB962C8B-B14F-4D97-AF65-F5344CB8AC3E}">
        <p14:creationId xmlns:p14="http://schemas.microsoft.com/office/powerpoint/2010/main" val="372070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20</a:t>
            </a:fld>
            <a:endParaRPr lang="en-US" dirty="0"/>
          </a:p>
        </p:txBody>
      </p:sp>
    </p:spTree>
    <p:extLst>
      <p:ext uri="{BB962C8B-B14F-4D97-AF65-F5344CB8AC3E}">
        <p14:creationId xmlns:p14="http://schemas.microsoft.com/office/powerpoint/2010/main" val="1490572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21</a:t>
            </a:fld>
            <a:endParaRPr lang="en-US" dirty="0"/>
          </a:p>
        </p:txBody>
      </p:sp>
    </p:spTree>
    <p:extLst>
      <p:ext uri="{BB962C8B-B14F-4D97-AF65-F5344CB8AC3E}">
        <p14:creationId xmlns:p14="http://schemas.microsoft.com/office/powerpoint/2010/main" val="224765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22</a:t>
            </a:fld>
            <a:endParaRPr lang="en-US" dirty="0"/>
          </a:p>
        </p:txBody>
      </p:sp>
    </p:spTree>
    <p:extLst>
      <p:ext uri="{BB962C8B-B14F-4D97-AF65-F5344CB8AC3E}">
        <p14:creationId xmlns:p14="http://schemas.microsoft.com/office/powerpoint/2010/main" val="2825198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D354112-DB89-4948-8275-A3FECBC55A6C}" type="slidenum">
              <a:rPr lang="en-US" smtClean="0"/>
              <a:pPr/>
              <a:t>23</a:t>
            </a:fld>
            <a:endParaRPr lang="en-US"/>
          </a:p>
        </p:txBody>
      </p:sp>
    </p:spTree>
    <p:extLst>
      <p:ext uri="{BB962C8B-B14F-4D97-AF65-F5344CB8AC3E}">
        <p14:creationId xmlns:p14="http://schemas.microsoft.com/office/powerpoint/2010/main" val="2504427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24</a:t>
            </a:fld>
            <a:endParaRPr lang="en-US"/>
          </a:p>
        </p:txBody>
      </p:sp>
    </p:spTree>
    <p:extLst>
      <p:ext uri="{BB962C8B-B14F-4D97-AF65-F5344CB8AC3E}">
        <p14:creationId xmlns:p14="http://schemas.microsoft.com/office/powerpoint/2010/main" val="955825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25</a:t>
            </a:fld>
            <a:endParaRPr lang="en-US"/>
          </a:p>
        </p:txBody>
      </p:sp>
    </p:spTree>
    <p:extLst>
      <p:ext uri="{BB962C8B-B14F-4D97-AF65-F5344CB8AC3E}">
        <p14:creationId xmlns:p14="http://schemas.microsoft.com/office/powerpoint/2010/main" val="2569173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26</a:t>
            </a:fld>
            <a:endParaRPr lang="en-US"/>
          </a:p>
        </p:txBody>
      </p:sp>
    </p:spTree>
    <p:extLst>
      <p:ext uri="{BB962C8B-B14F-4D97-AF65-F5344CB8AC3E}">
        <p14:creationId xmlns:p14="http://schemas.microsoft.com/office/powerpoint/2010/main" val="817490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27</a:t>
            </a:fld>
            <a:endParaRPr lang="en-US"/>
          </a:p>
        </p:txBody>
      </p:sp>
    </p:spTree>
    <p:extLst>
      <p:ext uri="{BB962C8B-B14F-4D97-AF65-F5344CB8AC3E}">
        <p14:creationId xmlns:p14="http://schemas.microsoft.com/office/powerpoint/2010/main" val="3657405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29</a:t>
            </a:fld>
            <a:endParaRPr lang="en-US"/>
          </a:p>
        </p:txBody>
      </p:sp>
    </p:spTree>
    <p:extLst>
      <p:ext uri="{BB962C8B-B14F-4D97-AF65-F5344CB8AC3E}">
        <p14:creationId xmlns:p14="http://schemas.microsoft.com/office/powerpoint/2010/main" val="3845259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30</a:t>
            </a:fld>
            <a:endParaRPr lang="en-US"/>
          </a:p>
        </p:txBody>
      </p:sp>
    </p:spTree>
    <p:extLst>
      <p:ext uri="{BB962C8B-B14F-4D97-AF65-F5344CB8AC3E}">
        <p14:creationId xmlns:p14="http://schemas.microsoft.com/office/powerpoint/2010/main" val="49612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3</a:t>
            </a:fld>
            <a:endParaRPr lang="en-US" dirty="0"/>
          </a:p>
        </p:txBody>
      </p:sp>
    </p:spTree>
    <p:extLst>
      <p:ext uri="{BB962C8B-B14F-4D97-AF65-F5344CB8AC3E}">
        <p14:creationId xmlns:p14="http://schemas.microsoft.com/office/powerpoint/2010/main" val="1700221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31</a:t>
            </a:fld>
            <a:endParaRPr lang="en-US"/>
          </a:p>
        </p:txBody>
      </p:sp>
    </p:spTree>
    <p:extLst>
      <p:ext uri="{BB962C8B-B14F-4D97-AF65-F5344CB8AC3E}">
        <p14:creationId xmlns:p14="http://schemas.microsoft.com/office/powerpoint/2010/main" val="3619056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32</a:t>
            </a:fld>
            <a:endParaRPr lang="en-US"/>
          </a:p>
        </p:txBody>
      </p:sp>
    </p:spTree>
    <p:extLst>
      <p:ext uri="{BB962C8B-B14F-4D97-AF65-F5344CB8AC3E}">
        <p14:creationId xmlns:p14="http://schemas.microsoft.com/office/powerpoint/2010/main" val="3711729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33</a:t>
            </a:fld>
            <a:endParaRPr lang="en-US"/>
          </a:p>
        </p:txBody>
      </p:sp>
    </p:spTree>
    <p:extLst>
      <p:ext uri="{BB962C8B-B14F-4D97-AF65-F5344CB8AC3E}">
        <p14:creationId xmlns:p14="http://schemas.microsoft.com/office/powerpoint/2010/main" val="468287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34</a:t>
            </a:fld>
            <a:endParaRPr lang="en-US"/>
          </a:p>
        </p:txBody>
      </p:sp>
    </p:spTree>
    <p:extLst>
      <p:ext uri="{BB962C8B-B14F-4D97-AF65-F5344CB8AC3E}">
        <p14:creationId xmlns:p14="http://schemas.microsoft.com/office/powerpoint/2010/main" val="4039920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35</a:t>
            </a:fld>
            <a:endParaRPr lang="en-US"/>
          </a:p>
        </p:txBody>
      </p:sp>
    </p:spTree>
    <p:extLst>
      <p:ext uri="{BB962C8B-B14F-4D97-AF65-F5344CB8AC3E}">
        <p14:creationId xmlns:p14="http://schemas.microsoft.com/office/powerpoint/2010/main" val="1139300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36</a:t>
            </a:fld>
            <a:endParaRPr lang="en-US"/>
          </a:p>
        </p:txBody>
      </p:sp>
    </p:spTree>
    <p:extLst>
      <p:ext uri="{BB962C8B-B14F-4D97-AF65-F5344CB8AC3E}">
        <p14:creationId xmlns:p14="http://schemas.microsoft.com/office/powerpoint/2010/main" val="1437558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37</a:t>
            </a:fld>
            <a:endParaRPr lang="en-US"/>
          </a:p>
        </p:txBody>
      </p:sp>
    </p:spTree>
    <p:extLst>
      <p:ext uri="{BB962C8B-B14F-4D97-AF65-F5344CB8AC3E}">
        <p14:creationId xmlns:p14="http://schemas.microsoft.com/office/powerpoint/2010/main" val="852591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38</a:t>
            </a:fld>
            <a:endParaRPr lang="en-US"/>
          </a:p>
        </p:txBody>
      </p:sp>
    </p:spTree>
    <p:extLst>
      <p:ext uri="{BB962C8B-B14F-4D97-AF65-F5344CB8AC3E}">
        <p14:creationId xmlns:p14="http://schemas.microsoft.com/office/powerpoint/2010/main" val="1892643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39</a:t>
            </a:fld>
            <a:endParaRPr lang="en-US"/>
          </a:p>
        </p:txBody>
      </p:sp>
    </p:spTree>
    <p:extLst>
      <p:ext uri="{BB962C8B-B14F-4D97-AF65-F5344CB8AC3E}">
        <p14:creationId xmlns:p14="http://schemas.microsoft.com/office/powerpoint/2010/main" val="895507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40</a:t>
            </a:fld>
            <a:endParaRPr lang="en-US"/>
          </a:p>
        </p:txBody>
      </p:sp>
    </p:spTree>
    <p:extLst>
      <p:ext uri="{BB962C8B-B14F-4D97-AF65-F5344CB8AC3E}">
        <p14:creationId xmlns:p14="http://schemas.microsoft.com/office/powerpoint/2010/main" val="96424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4</a:t>
            </a:fld>
            <a:endParaRPr lang="en-US" dirty="0"/>
          </a:p>
        </p:txBody>
      </p:sp>
    </p:spTree>
    <p:extLst>
      <p:ext uri="{BB962C8B-B14F-4D97-AF65-F5344CB8AC3E}">
        <p14:creationId xmlns:p14="http://schemas.microsoft.com/office/powerpoint/2010/main" val="2754782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41</a:t>
            </a:fld>
            <a:endParaRPr lang="en-US"/>
          </a:p>
        </p:txBody>
      </p:sp>
    </p:spTree>
    <p:extLst>
      <p:ext uri="{BB962C8B-B14F-4D97-AF65-F5344CB8AC3E}">
        <p14:creationId xmlns:p14="http://schemas.microsoft.com/office/powerpoint/2010/main" val="3150596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42</a:t>
            </a:fld>
            <a:endParaRPr lang="en-US"/>
          </a:p>
        </p:txBody>
      </p:sp>
    </p:spTree>
    <p:extLst>
      <p:ext uri="{BB962C8B-B14F-4D97-AF65-F5344CB8AC3E}">
        <p14:creationId xmlns:p14="http://schemas.microsoft.com/office/powerpoint/2010/main" val="3748761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43</a:t>
            </a:fld>
            <a:endParaRPr lang="en-US"/>
          </a:p>
        </p:txBody>
      </p:sp>
    </p:spTree>
    <p:extLst>
      <p:ext uri="{BB962C8B-B14F-4D97-AF65-F5344CB8AC3E}">
        <p14:creationId xmlns:p14="http://schemas.microsoft.com/office/powerpoint/2010/main" val="3748761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44</a:t>
            </a:fld>
            <a:endParaRPr lang="en-US"/>
          </a:p>
        </p:txBody>
      </p:sp>
    </p:spTree>
    <p:extLst>
      <p:ext uri="{BB962C8B-B14F-4D97-AF65-F5344CB8AC3E}">
        <p14:creationId xmlns:p14="http://schemas.microsoft.com/office/powerpoint/2010/main" val="2232537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45</a:t>
            </a:fld>
            <a:endParaRPr lang="en-US"/>
          </a:p>
        </p:txBody>
      </p:sp>
    </p:spTree>
    <p:extLst>
      <p:ext uri="{BB962C8B-B14F-4D97-AF65-F5344CB8AC3E}">
        <p14:creationId xmlns:p14="http://schemas.microsoft.com/office/powerpoint/2010/main" val="1868657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46</a:t>
            </a:fld>
            <a:endParaRPr lang="en-US"/>
          </a:p>
        </p:txBody>
      </p:sp>
    </p:spTree>
    <p:extLst>
      <p:ext uri="{BB962C8B-B14F-4D97-AF65-F5344CB8AC3E}">
        <p14:creationId xmlns:p14="http://schemas.microsoft.com/office/powerpoint/2010/main" val="584235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47</a:t>
            </a:fld>
            <a:endParaRPr lang="en-US"/>
          </a:p>
        </p:txBody>
      </p:sp>
    </p:spTree>
    <p:extLst>
      <p:ext uri="{BB962C8B-B14F-4D97-AF65-F5344CB8AC3E}">
        <p14:creationId xmlns:p14="http://schemas.microsoft.com/office/powerpoint/2010/main" val="955825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48</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49</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50</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5</a:t>
            </a:fld>
            <a:endParaRPr lang="en-US" dirty="0"/>
          </a:p>
        </p:txBody>
      </p:sp>
    </p:spTree>
    <p:extLst>
      <p:ext uri="{BB962C8B-B14F-4D97-AF65-F5344CB8AC3E}">
        <p14:creationId xmlns:p14="http://schemas.microsoft.com/office/powerpoint/2010/main" val="3953908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51</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52</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53</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54</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55</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56</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57</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58</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59</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60</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6</a:t>
            </a:fld>
            <a:endParaRPr lang="en-US" dirty="0"/>
          </a:p>
        </p:txBody>
      </p:sp>
    </p:spTree>
    <p:extLst>
      <p:ext uri="{BB962C8B-B14F-4D97-AF65-F5344CB8AC3E}">
        <p14:creationId xmlns:p14="http://schemas.microsoft.com/office/powerpoint/2010/main" val="11163679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61</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62</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63</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64</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65</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66</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67</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68</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69</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70</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7</a:t>
            </a:fld>
            <a:endParaRPr lang="en-US" dirty="0"/>
          </a:p>
        </p:txBody>
      </p:sp>
    </p:spTree>
    <p:extLst>
      <p:ext uri="{BB962C8B-B14F-4D97-AF65-F5344CB8AC3E}">
        <p14:creationId xmlns:p14="http://schemas.microsoft.com/office/powerpoint/2010/main" val="2152335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71</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72</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73</a:t>
            </a:fld>
            <a:endParaRPr lang="en-US"/>
          </a:p>
        </p:txBody>
      </p:sp>
    </p:spTree>
    <p:extLst>
      <p:ext uri="{BB962C8B-B14F-4D97-AF65-F5344CB8AC3E}">
        <p14:creationId xmlns:p14="http://schemas.microsoft.com/office/powerpoint/2010/main" val="11120445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28B513C0-B32C-4729-8DFA-EB5A7AC22EEC}" type="slidenum">
              <a:rPr lang="en-US" smtClean="0"/>
              <a:pPr/>
              <a:t>74</a:t>
            </a:fld>
            <a:endParaRPr lang="en-US"/>
          </a:p>
        </p:txBody>
      </p:sp>
    </p:spTree>
    <p:extLst>
      <p:ext uri="{BB962C8B-B14F-4D97-AF65-F5344CB8AC3E}">
        <p14:creationId xmlns:p14="http://schemas.microsoft.com/office/powerpoint/2010/main" val="9558256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75</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76</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77</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78</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79</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80</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8</a:t>
            </a:fld>
            <a:endParaRPr lang="en-US" dirty="0"/>
          </a:p>
        </p:txBody>
      </p:sp>
    </p:spTree>
    <p:extLst>
      <p:ext uri="{BB962C8B-B14F-4D97-AF65-F5344CB8AC3E}">
        <p14:creationId xmlns:p14="http://schemas.microsoft.com/office/powerpoint/2010/main" val="32523076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81</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82</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83</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84</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85</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86</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87</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88</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89</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90</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D354112-DB89-4948-8275-A3FECBC55A6C}" type="slidenum">
              <a:rPr lang="en-US" smtClean="0"/>
              <a:pPr/>
              <a:t>9</a:t>
            </a:fld>
            <a:endParaRPr lang="en-US" dirty="0"/>
          </a:p>
        </p:txBody>
      </p:sp>
    </p:spTree>
    <p:extLst>
      <p:ext uri="{BB962C8B-B14F-4D97-AF65-F5344CB8AC3E}">
        <p14:creationId xmlns:p14="http://schemas.microsoft.com/office/powerpoint/2010/main" val="41159500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91</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92</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93</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94</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95</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96</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97</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98</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99</a:t>
            </a:fld>
            <a:endParaRPr lang="en-US"/>
          </a:p>
        </p:txBody>
      </p:sp>
    </p:spTree>
    <p:extLst>
      <p:ext uri="{BB962C8B-B14F-4D97-AF65-F5344CB8AC3E}">
        <p14:creationId xmlns:p14="http://schemas.microsoft.com/office/powerpoint/2010/main" val="20738848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5133D54-4BA6-41BE-B644-D21893D614CF}" type="slidenum">
              <a:rPr lang="en-US" smtClean="0"/>
              <a:pPr/>
              <a:t>100</a:t>
            </a:fld>
            <a:endParaRPr lang="en-US"/>
          </a:p>
        </p:txBody>
      </p:sp>
    </p:spTree>
    <p:extLst>
      <p:ext uri="{BB962C8B-B14F-4D97-AF65-F5344CB8AC3E}">
        <p14:creationId xmlns:p14="http://schemas.microsoft.com/office/powerpoint/2010/main" val="111204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642D36-5226-42F9-B014-7B6FE6EDFDB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D9BB9-9F3F-4201-ADEB-ECFB8B88DB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42D36-5226-42F9-B014-7B6FE6EDFDB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D9BB9-9F3F-4201-ADEB-ECFB8B88DB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42D36-5226-42F9-B014-7B6FE6EDFDB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D9BB9-9F3F-4201-ADEB-ECFB8B88DB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42D36-5226-42F9-B014-7B6FE6EDFDB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D9BB9-9F3F-4201-ADEB-ECFB8B88DB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42D36-5226-42F9-B014-7B6FE6EDFDBC}"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D9BB9-9F3F-4201-ADEB-ECFB8B88DB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642D36-5226-42F9-B014-7B6FE6EDFDBC}"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D9BB9-9F3F-4201-ADEB-ECFB8B88DB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642D36-5226-42F9-B014-7B6FE6EDFDBC}"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2D9BB9-9F3F-4201-ADEB-ECFB8B88DB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642D36-5226-42F9-B014-7B6FE6EDFDBC}"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2D9BB9-9F3F-4201-ADEB-ECFB8B88DB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42D36-5226-42F9-B014-7B6FE6EDFDBC}"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2D9BB9-9F3F-4201-ADEB-ECFB8B88DB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642D36-5226-42F9-B014-7B6FE6EDFDBC}"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D9BB9-9F3F-4201-ADEB-ECFB8B88DB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642D36-5226-42F9-B014-7B6FE6EDFDBC}"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D9BB9-9F3F-4201-ADEB-ECFB8B88DB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42D36-5226-42F9-B014-7B6FE6EDFDBC}" type="datetimeFigureOut">
              <a:rPr lang="en-US" smtClean="0"/>
              <a:pPr/>
              <a:t>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D9BB9-9F3F-4201-ADEB-ECFB8B88DB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georgiawildlife.com/sites/default/files/wrd/pdf/management/2003_Deer_Herd_Management.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georgiawildlife.com/sites/default/files/wrd/pdf/management/2003_Deer_Herd_Management.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boone-crockett.org/pdf/SC_whitetail_typical.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boone-crockett.org/pdf/SC_whitetail_typical.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boone-crockett.org/pdf/SC_whitetail_typical.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boone-crockett.org/pdf/SC_whitetail_typical.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secure.caes.uga.edu/extension/publications/files/pdf/B%20732_1.PDF"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Area Wildlife CDE Training</a:t>
            </a:r>
          </a:p>
        </p:txBody>
      </p:sp>
      <p:sp>
        <p:nvSpPr>
          <p:cNvPr id="6" name="Subtitle 5"/>
          <p:cNvSpPr>
            <a:spLocks noGrp="1"/>
          </p:cNvSpPr>
          <p:nvPr>
            <p:ph type="subTitle" idx="1"/>
          </p:nvPr>
        </p:nvSpPr>
        <p:spPr/>
        <p:txBody>
          <a:bodyPr/>
          <a:lstStyle/>
          <a:p>
            <a:r>
              <a:rPr lang="en-US" dirty="0"/>
              <a:t>Spring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a:xfrm>
            <a:off x="457200" y="1600200"/>
            <a:ext cx="6172200" cy="4525963"/>
          </a:xfrm>
        </p:spPr>
        <p:txBody>
          <a:bodyPr/>
          <a:lstStyle/>
          <a:p>
            <a:pPr marL="0" indent="0">
              <a:buNone/>
            </a:pPr>
            <a:r>
              <a:rPr lang="en-US" dirty="0"/>
              <a:t>Identify the bird from the specimen:</a:t>
            </a:r>
          </a:p>
          <a:p>
            <a:endParaRPr lang="en-US" dirty="0"/>
          </a:p>
          <a:p>
            <a:pPr marL="514350" indent="-514350">
              <a:buAutoNum type="alphaUcPeriod"/>
            </a:pPr>
            <a:r>
              <a:rPr lang="en-US" dirty="0"/>
              <a:t>Bobwhite Quail</a:t>
            </a:r>
          </a:p>
          <a:p>
            <a:pPr marL="514350" indent="-514350">
              <a:buAutoNum type="alphaUcPeriod"/>
            </a:pPr>
            <a:r>
              <a:rPr lang="en-US" dirty="0"/>
              <a:t>Mourning Dove</a:t>
            </a:r>
          </a:p>
          <a:p>
            <a:pPr marL="514350" indent="-514350">
              <a:buAutoNum type="alphaUcPeriod"/>
            </a:pPr>
            <a:r>
              <a:rPr lang="en-US" dirty="0"/>
              <a:t>Canada Goose</a:t>
            </a:r>
          </a:p>
          <a:p>
            <a:pPr marL="514350" indent="-514350">
              <a:buAutoNum type="alphaUcPeriod"/>
            </a:pPr>
            <a:r>
              <a:rPr lang="en-US" dirty="0"/>
              <a:t>Wild Turkey</a:t>
            </a:r>
          </a:p>
          <a:p>
            <a:pPr marL="514350" indent="-514350">
              <a:buAutoNum type="alphaUcPeriod"/>
            </a:pPr>
            <a:r>
              <a:rPr lang="en-US" dirty="0"/>
              <a:t>Mallard</a:t>
            </a:r>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7696200" y="5486400"/>
            <a:ext cx="1143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#8</a:t>
            </a:r>
          </a:p>
        </p:txBody>
      </p:sp>
    </p:spTree>
    <p:extLst>
      <p:ext uri="{BB962C8B-B14F-4D97-AF65-F5344CB8AC3E}">
        <p14:creationId xmlns:p14="http://schemas.microsoft.com/office/powerpoint/2010/main" val="41404483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ext Box 9"/>
          <p:cNvSpPr txBox="1">
            <a:spLocks noGrp="1" noChangeArrowheads="1"/>
          </p:cNvSpPr>
          <p:nvPr>
            <p:ph idx="1"/>
          </p:nvPr>
        </p:nvSpPr>
        <p:spPr bwMode="auto">
          <a:xfrm>
            <a:off x="0" y="1981200"/>
            <a:ext cx="8686800" cy="4876800"/>
          </a:xfrm>
          <a:prstGeom prst="rect">
            <a:avLst/>
          </a:prstGeom>
          <a:noFill/>
          <a:ln w="9525" algn="in">
            <a:noFill/>
            <a:miter lim="800000"/>
            <a:headEnd/>
            <a:tailEnd/>
          </a:ln>
          <a:effectLst/>
        </p:spPr>
        <p:txBody>
          <a:bodyPr vert="horz" wrap="square" lIns="36576" tIns="36576" rIns="36576" bIns="36576" numCol="2" anchor="t" anchorCtr="0" compatLnSpc="1">
            <a:prstTxWarp prst="textNoShape">
              <a:avLst/>
            </a:prstTxWarp>
            <a:noAutofit/>
          </a:bodyPr>
          <a:lstStyle/>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66. A, pg 3</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67. A, </a:t>
            </a:r>
            <a:r>
              <a:rPr lang="en-US" sz="2200" dirty="0" err="1">
                <a:solidFill>
                  <a:srgbClr val="000000"/>
                </a:solidFill>
                <a:latin typeface="Times New Roman" pitchFamily="18" charset="0"/>
              </a:rPr>
              <a:t>pg</a:t>
            </a:r>
            <a:r>
              <a:rPr lang="en-US" sz="2200" dirty="0">
                <a:solidFill>
                  <a:srgbClr val="000000"/>
                </a:solidFill>
                <a:latin typeface="Times New Roman" pitchFamily="18" charset="0"/>
              </a:rPr>
              <a:t> 1</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68. D, pg 3</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69. C, pg 4</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70. B, pg 5</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71. C, pg 6</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72. A, </a:t>
            </a:r>
            <a:r>
              <a:rPr lang="en-US" sz="2200" dirty="0" err="1">
                <a:solidFill>
                  <a:srgbClr val="000000"/>
                </a:solidFill>
                <a:latin typeface="Times New Roman" pitchFamily="18" charset="0"/>
              </a:rPr>
              <a:t>pg</a:t>
            </a:r>
            <a:r>
              <a:rPr lang="en-US" sz="2200" dirty="0">
                <a:solidFill>
                  <a:srgbClr val="000000"/>
                </a:solidFill>
                <a:latin typeface="Times New Roman" pitchFamily="18" charset="0"/>
              </a:rPr>
              <a:t> 8</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73. B, </a:t>
            </a:r>
            <a:r>
              <a:rPr lang="en-US" sz="2200" dirty="0" err="1">
                <a:solidFill>
                  <a:srgbClr val="000000"/>
                </a:solidFill>
                <a:latin typeface="Times New Roman" pitchFamily="18" charset="0"/>
              </a:rPr>
              <a:t>pg</a:t>
            </a:r>
            <a:r>
              <a:rPr lang="en-US" sz="2200" dirty="0">
                <a:solidFill>
                  <a:srgbClr val="000000"/>
                </a:solidFill>
                <a:latin typeface="Times New Roman" pitchFamily="18" charset="0"/>
              </a:rPr>
              <a:t> 9</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74. B, pg 15</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75. D, </a:t>
            </a:r>
            <a:r>
              <a:rPr lang="en-US" sz="2200" dirty="0" err="1">
                <a:solidFill>
                  <a:srgbClr val="000000"/>
                </a:solidFill>
                <a:latin typeface="Times New Roman" pitchFamily="18" charset="0"/>
              </a:rPr>
              <a:t>pg</a:t>
            </a:r>
            <a:r>
              <a:rPr lang="en-US" sz="2200" dirty="0">
                <a:solidFill>
                  <a:srgbClr val="000000"/>
                </a:solidFill>
                <a:latin typeface="Times New Roman" pitchFamily="18" charset="0"/>
              </a:rPr>
              <a:t> 3</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76. C, </a:t>
            </a:r>
            <a:r>
              <a:rPr lang="en-US" sz="2200" dirty="0" err="1">
                <a:solidFill>
                  <a:srgbClr val="000000"/>
                </a:solidFill>
                <a:latin typeface="Times New Roman" pitchFamily="18" charset="0"/>
              </a:rPr>
              <a:t>pg</a:t>
            </a:r>
            <a:r>
              <a:rPr lang="en-US" sz="2200" dirty="0">
                <a:solidFill>
                  <a:srgbClr val="000000"/>
                </a:solidFill>
                <a:latin typeface="Times New Roman" pitchFamily="18" charset="0"/>
              </a:rPr>
              <a:t> 5</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77. B, </a:t>
            </a:r>
            <a:r>
              <a:rPr lang="en-US" sz="2200" dirty="0" err="1">
                <a:solidFill>
                  <a:srgbClr val="000000"/>
                </a:solidFill>
                <a:latin typeface="Times New Roman" pitchFamily="18" charset="0"/>
              </a:rPr>
              <a:t>pg</a:t>
            </a:r>
            <a:r>
              <a:rPr lang="en-US" sz="2200" dirty="0">
                <a:solidFill>
                  <a:srgbClr val="000000"/>
                </a:solidFill>
                <a:latin typeface="Times New Roman" pitchFamily="18" charset="0"/>
              </a:rPr>
              <a:t> 7</a:t>
            </a:r>
          </a:p>
          <a:p>
            <a:pPr marL="457200" marR="0" lvl="0" indent="-457200" defTabSz="914400" rtl="0" eaLnBrk="1" fontAlgn="base" latinLnBrk="0" hangingPunct="1">
              <a:lnSpc>
                <a:spcPct val="100000"/>
              </a:lnSpc>
              <a:spcBef>
                <a:spcPct val="0"/>
              </a:spcBef>
              <a:spcAft>
                <a:spcPct val="0"/>
              </a:spcAft>
              <a:buClrTx/>
              <a:buSzTx/>
              <a:buNone/>
              <a:tabLst/>
            </a:pPr>
            <a:r>
              <a:rPr lang="en-US" sz="2200" dirty="0">
                <a:solidFill>
                  <a:srgbClr val="000000"/>
                </a:solidFill>
                <a:latin typeface="Times New Roman" pitchFamily="18" charset="0"/>
              </a:rPr>
              <a:t>78. D, </a:t>
            </a:r>
            <a:r>
              <a:rPr lang="en-US" sz="2200" dirty="0" err="1">
                <a:solidFill>
                  <a:srgbClr val="000000"/>
                </a:solidFill>
                <a:latin typeface="Times New Roman" pitchFamily="18" charset="0"/>
              </a:rPr>
              <a:t>pg</a:t>
            </a:r>
            <a:r>
              <a:rPr lang="en-US" sz="2200" dirty="0">
                <a:solidFill>
                  <a:srgbClr val="000000"/>
                </a:solidFill>
                <a:latin typeface="Times New Roman" pitchFamily="18" charset="0"/>
              </a:rPr>
              <a:t> 3</a:t>
            </a:r>
          </a:p>
          <a:p>
            <a:pPr marL="457200" marR="0" lvl="0" indent="-457200" defTabSz="914400" rtl="0" eaLnBrk="1" fontAlgn="base" latinLnBrk="0" hangingPunct="1">
              <a:lnSpc>
                <a:spcPct val="100000"/>
              </a:lnSpc>
              <a:spcBef>
                <a:spcPct val="0"/>
              </a:spcBef>
              <a:spcAft>
                <a:spcPct val="0"/>
              </a:spcAft>
              <a:buClrTx/>
              <a:buSzTx/>
              <a:buNone/>
              <a:tabLst/>
            </a:pP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79. </a:t>
            </a:r>
            <a:r>
              <a:rPr lang="en-US" sz="2400" dirty="0">
                <a:solidFill>
                  <a:srgbClr val="000000"/>
                </a:solidFill>
                <a:latin typeface="Times New Roman" pitchFamily="18" charset="0"/>
              </a:rPr>
              <a:t>________________________</a:t>
            </a: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80.</a:t>
            </a:r>
            <a:r>
              <a:rPr lang="en-US" sz="2400" dirty="0">
                <a:solidFill>
                  <a:srgbClr val="000000"/>
                </a:solidFill>
                <a:latin typeface="Times New Roman" pitchFamily="18" charset="0"/>
              </a:rPr>
              <a:t> ________________________</a:t>
            </a: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81.</a:t>
            </a:r>
            <a:r>
              <a:rPr lang="en-US" sz="2400" dirty="0">
                <a:solidFill>
                  <a:srgbClr val="000000"/>
                </a:solidFill>
                <a:latin typeface="Times New Roman" pitchFamily="18" charset="0"/>
              </a:rPr>
              <a:t> ________________________</a:t>
            </a: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82.</a:t>
            </a:r>
            <a:r>
              <a:rPr lang="en-US" sz="2400" dirty="0">
                <a:solidFill>
                  <a:srgbClr val="000000"/>
                </a:solidFill>
                <a:latin typeface="Times New Roman" pitchFamily="18" charset="0"/>
              </a:rPr>
              <a:t> ________________________</a:t>
            </a: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83.</a:t>
            </a:r>
            <a:r>
              <a:rPr lang="en-US" sz="2400" dirty="0">
                <a:solidFill>
                  <a:srgbClr val="000000"/>
                </a:solidFill>
                <a:latin typeface="Times New Roman" pitchFamily="18" charset="0"/>
              </a:rPr>
              <a:t> ________________________</a:t>
            </a: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84.</a:t>
            </a:r>
            <a:r>
              <a:rPr lang="en-US" sz="2400" dirty="0">
                <a:solidFill>
                  <a:srgbClr val="000000"/>
                </a:solidFill>
                <a:latin typeface="Times New Roman" pitchFamily="18" charset="0"/>
              </a:rPr>
              <a:t> ________________________</a:t>
            </a: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85.</a:t>
            </a:r>
            <a:r>
              <a:rPr lang="en-US" sz="2400" dirty="0">
                <a:solidFill>
                  <a:srgbClr val="000000"/>
                </a:solidFill>
                <a:latin typeface="Times New Roman" pitchFamily="18" charset="0"/>
              </a:rPr>
              <a:t> ________________________</a:t>
            </a: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86.</a:t>
            </a:r>
            <a:r>
              <a:rPr lang="en-US" sz="2400" dirty="0">
                <a:solidFill>
                  <a:srgbClr val="000000"/>
                </a:solidFill>
                <a:latin typeface="Times New Roman" pitchFamily="18" charset="0"/>
              </a:rPr>
              <a:t> ________________________</a:t>
            </a: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87.</a:t>
            </a:r>
            <a:r>
              <a:rPr lang="en-US" sz="2400" dirty="0">
                <a:solidFill>
                  <a:srgbClr val="000000"/>
                </a:solidFill>
                <a:latin typeface="Times New Roman" pitchFamily="18" charset="0"/>
              </a:rPr>
              <a:t> ________________________</a:t>
            </a: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88.</a:t>
            </a:r>
            <a:r>
              <a:rPr lang="en-US" sz="2400" dirty="0">
                <a:solidFill>
                  <a:srgbClr val="000000"/>
                </a:solidFill>
                <a:latin typeface="Times New Roman" pitchFamily="18" charset="0"/>
              </a:rPr>
              <a:t> ________________________</a:t>
            </a: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89.</a:t>
            </a:r>
            <a:r>
              <a:rPr lang="en-US" sz="2400" dirty="0">
                <a:solidFill>
                  <a:srgbClr val="000000"/>
                </a:solidFill>
                <a:latin typeface="Times New Roman" pitchFamily="18" charset="0"/>
              </a:rPr>
              <a:t> ________________________</a:t>
            </a:r>
            <a:endParaRPr lang="en-US" sz="2200" dirty="0">
              <a:solidFill>
                <a:srgbClr val="000000"/>
              </a:solidFill>
              <a:latin typeface="Times New Roman" pitchFamily="18" charset="0"/>
            </a:endParaRPr>
          </a:p>
          <a:p>
            <a:pPr marL="457200" lvl="0" indent="-457200" fontAlgn="base">
              <a:spcBef>
                <a:spcPct val="0"/>
              </a:spcBef>
              <a:spcAft>
                <a:spcPct val="0"/>
              </a:spcAft>
              <a:buNone/>
            </a:pPr>
            <a:r>
              <a:rPr lang="en-US" sz="2200" dirty="0">
                <a:solidFill>
                  <a:srgbClr val="000000"/>
                </a:solidFill>
                <a:latin typeface="Times New Roman" pitchFamily="18" charset="0"/>
              </a:rPr>
              <a:t>90.</a:t>
            </a:r>
            <a:r>
              <a:rPr lang="en-US" sz="2400" dirty="0">
                <a:solidFill>
                  <a:srgbClr val="000000"/>
                </a:solidFill>
                <a:latin typeface="Times New Roman" pitchFamily="18" charset="0"/>
              </a:rPr>
              <a:t> ________________________</a:t>
            </a:r>
            <a:endParaRPr lang="en-US" sz="2200" dirty="0">
              <a:solidFill>
                <a:srgbClr val="000000"/>
              </a:solidFill>
              <a:latin typeface="Times New Roman" pitchFamily="18" charset="0"/>
            </a:endParaRPr>
          </a:p>
          <a:p>
            <a:pPr marL="457200" marR="0" lvl="0" indent="-457200" defTabSz="914400" rtl="0" eaLnBrk="1" fontAlgn="base" latinLnBrk="0" hangingPunct="1">
              <a:lnSpc>
                <a:spcPct val="100000"/>
              </a:lnSpc>
              <a:spcBef>
                <a:spcPct val="0"/>
              </a:spcBef>
              <a:spcAft>
                <a:spcPct val="0"/>
              </a:spcAft>
              <a:buClrTx/>
              <a:buSzTx/>
              <a:buNone/>
              <a:tabLst/>
            </a:pPr>
            <a:endParaRPr lang="en-US" sz="2200" dirty="0">
              <a:solidFill>
                <a:srgbClr val="000000"/>
              </a:solidFill>
              <a:latin typeface="Times New Roman" pitchFamily="18" charset="0"/>
            </a:endParaRPr>
          </a:p>
        </p:txBody>
      </p:sp>
      <p:sp>
        <p:nvSpPr>
          <p:cNvPr id="2" name="Rectangle 1"/>
          <p:cNvSpPr/>
          <p:nvPr/>
        </p:nvSpPr>
        <p:spPr>
          <a:xfrm>
            <a:off x="2362200" y="1524000"/>
            <a:ext cx="1794915" cy="461665"/>
          </a:xfrm>
          <a:prstGeom prst="rect">
            <a:avLst/>
          </a:prstGeom>
        </p:spPr>
        <p:txBody>
          <a:bodyPr wrap="none">
            <a:spAutoFit/>
          </a:bodyPr>
          <a:lstStyle/>
          <a:p>
            <a:pPr lvl="0" fontAlgn="base">
              <a:spcBef>
                <a:spcPct val="0"/>
              </a:spcBef>
              <a:spcAft>
                <a:spcPct val="0"/>
              </a:spcAft>
            </a:pPr>
            <a:r>
              <a:rPr lang="en-US" sz="2400" b="1" u="sng" dirty="0">
                <a:solidFill>
                  <a:srgbClr val="000000"/>
                </a:solidFill>
                <a:latin typeface="Times New Roman" pitchFamily="18" charset="0"/>
              </a:rPr>
              <a:t>Answer Key</a:t>
            </a:r>
          </a:p>
        </p:txBody>
      </p:sp>
      <p:sp>
        <p:nvSpPr>
          <p:cNvPr id="7" name="Title 3">
            <a:extLst>
              <a:ext uri="{FF2B5EF4-FFF2-40B4-BE49-F238E27FC236}">
                <a16:creationId xmlns:a16="http://schemas.microsoft.com/office/drawing/2014/main" id="{1A95F903-6456-48F4-B30C-C33D6B294AC7}"/>
              </a:ext>
            </a:extLst>
          </p:cNvPr>
          <p:cNvSpPr>
            <a:spLocks noGrp="1"/>
          </p:cNvSpPr>
          <p:nvPr>
            <p:ph type="title"/>
          </p:nvPr>
        </p:nvSpPr>
        <p:spPr>
          <a:xfrm>
            <a:off x="457200" y="1730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7162800" y="5525998"/>
            <a:ext cx="1981200" cy="1200329"/>
          </a:xfrm>
          <a:prstGeom prst="rect">
            <a:avLst/>
          </a:prstGeom>
          <a:noFill/>
        </p:spPr>
        <p:txBody>
          <a:bodyPr wrap="square" rtlCol="0">
            <a:spAutoFit/>
          </a:bodyPr>
          <a:lstStyle/>
          <a:p>
            <a:r>
              <a:rPr lang="en-US" sz="7200" dirty="0">
                <a:latin typeface="Times New Roman" pitchFamily="18" charset="0"/>
                <a:cs typeface="Times New Roman" pitchFamily="18" charset="0"/>
              </a:rPr>
              <a:t>#9</a:t>
            </a:r>
          </a:p>
        </p:txBody>
      </p:sp>
      <p:sp>
        <p:nvSpPr>
          <p:cNvPr id="6" name="Content Placeholder 8"/>
          <p:cNvSpPr>
            <a:spLocks noGrp="1"/>
          </p:cNvSpPr>
          <p:nvPr>
            <p:ph sz="half" idx="1"/>
          </p:nvPr>
        </p:nvSpPr>
        <p:spPr>
          <a:xfrm>
            <a:off x="457200" y="1600201"/>
            <a:ext cx="8229600" cy="4038600"/>
          </a:xfrm>
        </p:spPr>
        <p:txBody>
          <a:bodyPr/>
          <a:lstStyle/>
          <a:p>
            <a:pPr marL="0" indent="0">
              <a:buNone/>
            </a:pPr>
            <a:r>
              <a:rPr lang="en-US" dirty="0"/>
              <a:t>Identify this bird:</a:t>
            </a:r>
          </a:p>
          <a:p>
            <a:endParaRPr lang="en-US" dirty="0"/>
          </a:p>
          <a:p>
            <a:pPr marL="514350" indent="-514350">
              <a:buAutoNum type="alphaUcPeriod"/>
            </a:pPr>
            <a:r>
              <a:rPr lang="en-US" dirty="0"/>
              <a:t>Ring-necked Duck</a:t>
            </a:r>
          </a:p>
          <a:p>
            <a:pPr marL="514350" indent="-514350">
              <a:buFont typeface="Arial" pitchFamily="34" charset="0"/>
              <a:buAutoNum type="alphaUcPeriod"/>
            </a:pPr>
            <a:r>
              <a:rPr lang="en-US" dirty="0"/>
              <a:t>Green-winged Teal</a:t>
            </a:r>
          </a:p>
          <a:p>
            <a:pPr marL="514350" indent="-514350">
              <a:buFont typeface="Arial" pitchFamily="34" charset="0"/>
              <a:buAutoNum type="alphaUcPeriod"/>
            </a:pPr>
            <a:r>
              <a:rPr lang="en-US" dirty="0"/>
              <a:t>Blue-winged Teal</a:t>
            </a:r>
          </a:p>
          <a:p>
            <a:pPr marL="514350" indent="-514350">
              <a:buAutoNum type="alphaUcPeriod"/>
            </a:pPr>
            <a:r>
              <a:rPr lang="en-US" dirty="0"/>
              <a:t>Hooded Merganser</a:t>
            </a:r>
          </a:p>
          <a:p>
            <a:pPr marL="514350" indent="-514350">
              <a:buAutoNum type="alphaUcPeriod"/>
            </a:pPr>
            <a:r>
              <a:rPr lang="en-US" dirty="0"/>
              <a:t>Redhead</a:t>
            </a:r>
            <a:br>
              <a:rPr lang="en-US" dirty="0"/>
            </a:br>
            <a:endParaRPr lang="en-US" dirty="0"/>
          </a:p>
        </p:txBody>
      </p:sp>
      <p:pic>
        <p:nvPicPr>
          <p:cNvPr id="2" name="Picture 1">
            <a:extLst>
              <a:ext uri="{FF2B5EF4-FFF2-40B4-BE49-F238E27FC236}">
                <a16:creationId xmlns:a16="http://schemas.microsoft.com/office/drawing/2014/main" id="{4607F3B1-416A-481C-95C3-446EF3106FED}"/>
              </a:ext>
            </a:extLst>
          </p:cNvPr>
          <p:cNvPicPr>
            <a:picLocks noChangeAspect="1"/>
          </p:cNvPicPr>
          <p:nvPr/>
        </p:nvPicPr>
        <p:blipFill>
          <a:blip r:embed="rId3"/>
          <a:stretch>
            <a:fillRect/>
          </a:stretch>
        </p:blipFill>
        <p:spPr>
          <a:xfrm>
            <a:off x="4648200" y="2027237"/>
            <a:ext cx="4038600" cy="3028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p:txBody>
          <a:bodyPr/>
          <a:lstStyle/>
          <a:p>
            <a:pPr marL="0" indent="0">
              <a:buNone/>
            </a:pPr>
            <a:r>
              <a:rPr lang="en-US" dirty="0"/>
              <a:t>Identify this bird:</a:t>
            </a:r>
          </a:p>
          <a:p>
            <a:endParaRPr lang="en-US" dirty="0"/>
          </a:p>
          <a:p>
            <a:pPr marL="514350" indent="-514350">
              <a:buAutoNum type="alphaUcPeriod"/>
            </a:pPr>
            <a:r>
              <a:rPr lang="en-US" dirty="0"/>
              <a:t>Ring-necked Duck</a:t>
            </a:r>
          </a:p>
          <a:p>
            <a:pPr marL="514350" indent="-514350">
              <a:buFont typeface="Arial" pitchFamily="34" charset="0"/>
              <a:buAutoNum type="alphaUcPeriod"/>
            </a:pPr>
            <a:r>
              <a:rPr lang="en-US" dirty="0"/>
              <a:t>Blue-winged Teal</a:t>
            </a:r>
          </a:p>
          <a:p>
            <a:pPr marL="514350" indent="-514350">
              <a:buAutoNum type="alphaUcPeriod"/>
            </a:pPr>
            <a:r>
              <a:rPr lang="en-US" dirty="0"/>
              <a:t>Green-winged Teal</a:t>
            </a:r>
          </a:p>
          <a:p>
            <a:pPr marL="514350" indent="-514350">
              <a:buAutoNum type="alphaUcPeriod"/>
            </a:pPr>
            <a:r>
              <a:rPr lang="en-US" dirty="0"/>
              <a:t>Hooded Merganser</a:t>
            </a:r>
          </a:p>
          <a:p>
            <a:pPr marL="514350" indent="-514350">
              <a:buAutoNum type="alphaUcPeriod"/>
            </a:pPr>
            <a:r>
              <a:rPr lang="en-US" dirty="0"/>
              <a:t>Redhead</a:t>
            </a:r>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10" name="TextBox 9"/>
          <p:cNvSpPr txBox="1"/>
          <p:nvPr/>
        </p:nvSpPr>
        <p:spPr>
          <a:xfrm>
            <a:off x="7162800" y="53340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#10</a:t>
            </a:r>
          </a:p>
        </p:txBody>
      </p:sp>
      <p:pic>
        <p:nvPicPr>
          <p:cNvPr id="5" name="Content Placeholder 4">
            <a:extLst>
              <a:ext uri="{FF2B5EF4-FFF2-40B4-BE49-F238E27FC236}">
                <a16:creationId xmlns:a16="http://schemas.microsoft.com/office/drawing/2014/main" id="{91B537B4-F32E-41AD-ADE4-3F4DF4A5AC35}"/>
              </a:ext>
            </a:extLst>
          </p:cNvPr>
          <p:cNvPicPr>
            <a:picLocks noGrp="1" noChangeAspect="1"/>
          </p:cNvPicPr>
          <p:nvPr>
            <p:ph sz="half" idx="2"/>
          </p:nvPr>
        </p:nvPicPr>
        <p:blipFill>
          <a:blip r:embed="rId3"/>
          <a:stretch>
            <a:fillRect/>
          </a:stretch>
        </p:blipFill>
        <p:spPr>
          <a:xfrm>
            <a:off x="4659632" y="1846104"/>
            <a:ext cx="4038600" cy="30289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a:xfrm>
            <a:off x="457200" y="1600200"/>
            <a:ext cx="8153400" cy="4525963"/>
          </a:xfrm>
        </p:spPr>
        <p:txBody>
          <a:bodyPr>
            <a:normAutofit/>
          </a:bodyPr>
          <a:lstStyle/>
          <a:p>
            <a:pPr marL="914400" indent="-457200" fontAlgn="base">
              <a:spcBef>
                <a:spcPct val="0"/>
              </a:spcBef>
              <a:spcAft>
                <a:spcPct val="0"/>
              </a:spcAft>
              <a:buAutoNum type="alphaUcPeriod"/>
            </a:pPr>
            <a:endParaRPr lang="en-US" dirty="0">
              <a:latin typeface="Times New Roman" pitchFamily="18" charset="0"/>
              <a:cs typeface="Times New Roman" pitchFamily="18" charset="0"/>
            </a:endParaRPr>
          </a:p>
          <a:p>
            <a:endParaRPr lang="en-US"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7315200" y="5657671"/>
            <a:ext cx="1828800" cy="1200329"/>
          </a:xfrm>
          <a:prstGeom prst="rect">
            <a:avLst/>
          </a:prstGeom>
          <a:noFill/>
        </p:spPr>
        <p:txBody>
          <a:bodyPr wrap="square" rtlCol="0">
            <a:spAutoFit/>
          </a:bodyPr>
          <a:lstStyle/>
          <a:p>
            <a:pPr algn="r"/>
            <a:r>
              <a:rPr lang="en-US" sz="7200" dirty="0">
                <a:latin typeface="Times New Roman" pitchFamily="18" charset="0"/>
                <a:cs typeface="Times New Roman" pitchFamily="18" charset="0"/>
              </a:rPr>
              <a:t>#11</a:t>
            </a:r>
          </a:p>
        </p:txBody>
      </p:sp>
      <p:sp>
        <p:nvSpPr>
          <p:cNvPr id="10" name="Text Box 9">
            <a:extLst>
              <a:ext uri="{FF2B5EF4-FFF2-40B4-BE49-F238E27FC236}">
                <a16:creationId xmlns:a16="http://schemas.microsoft.com/office/drawing/2014/main" id="{1ADC91D6-C313-4CA1-8159-1202C48D5302}"/>
              </a:ext>
            </a:extLst>
          </p:cNvPr>
          <p:cNvSpPr txBox="1">
            <a:spLocks noChangeArrowheads="1"/>
          </p:cNvSpPr>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914400" indent="-457200" fontAlgn="base">
              <a:spcBef>
                <a:spcPct val="0"/>
              </a:spcBef>
              <a:spcAft>
                <a:spcPct val="0"/>
              </a:spcAft>
              <a:buFont typeface="Arial" pitchFamily="34" charset="0"/>
              <a:buNone/>
            </a:pPr>
            <a:r>
              <a:rPr lang="en-US" sz="2400" dirty="0">
                <a:latin typeface="Times New Roman" pitchFamily="18" charset="0"/>
                <a:cs typeface="Times New Roman" pitchFamily="18" charset="0"/>
              </a:rPr>
              <a:t>Which of the following has negatively impacted bobwhite quail habitat.</a:t>
            </a:r>
          </a:p>
          <a:p>
            <a:pPr marL="914400" indent="-457200" fontAlgn="base">
              <a:spcBef>
                <a:spcPct val="0"/>
              </a:spcBef>
              <a:spcAft>
                <a:spcPct val="0"/>
              </a:spcAft>
              <a:buFont typeface="Arial" pitchFamily="34" charset="0"/>
              <a:buNone/>
            </a:pPr>
            <a:endParaRPr lang="en-US" sz="2400" dirty="0">
              <a:latin typeface="Times New Roman" pitchFamily="18" charset="0"/>
              <a:cs typeface="Times New Roman" pitchFamily="18" charset="0"/>
            </a:endParaRP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Advanced natural succession and intensive monoculture farming.</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Exotic and invasive grasses</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Intensive timber management and declining use of prescribed burning.</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All of the above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6553200" y="5486400"/>
            <a:ext cx="2286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#12</a:t>
            </a:r>
          </a:p>
        </p:txBody>
      </p:sp>
      <p:sp>
        <p:nvSpPr>
          <p:cNvPr id="10" name="Text Box 9">
            <a:extLst>
              <a:ext uri="{FF2B5EF4-FFF2-40B4-BE49-F238E27FC236}">
                <a16:creationId xmlns:a16="http://schemas.microsoft.com/office/drawing/2014/main" id="{B21EAE2E-C193-44EE-B5F1-92CF9D4034BC}"/>
              </a:ext>
            </a:extLst>
          </p:cNvPr>
          <p:cNvSpPr txBox="1">
            <a:spLocks noGrp="1" noChangeArrowheads="1"/>
          </p:cNvSpPr>
          <p:nvPr>
            <p:ph idx="1"/>
          </p:nvPr>
        </p:nvSpPr>
        <p:spPr bwMode="auto">
          <a:xfrm>
            <a:off x="152400" y="163329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fontScale="92500" lnSpcReduction="20000"/>
          </a:bodyPr>
          <a:lstStyle/>
          <a:p>
            <a:pPr marL="457200" indent="0" fontAlgn="base">
              <a:spcBef>
                <a:spcPct val="0"/>
              </a:spcBef>
              <a:spcAft>
                <a:spcPct val="0"/>
              </a:spcAft>
              <a:buNone/>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Which of the following habitats best suites the Blue Winged Teal?</a:t>
            </a:r>
          </a:p>
          <a:p>
            <a:pPr marL="457200" indent="0" fontAlgn="base">
              <a:spcBef>
                <a:spcPct val="0"/>
              </a:spcBef>
              <a:spcAft>
                <a:spcPct val="0"/>
              </a:spcAft>
              <a:buNone/>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914400" indent="-457200" fontAlgn="base">
              <a:spcBef>
                <a:spcPct val="0"/>
              </a:spcBef>
              <a:spcAft>
                <a:spcPct val="0"/>
              </a:spcAft>
              <a:buAutoNum type="alphaUcPeriod"/>
            </a:pPr>
            <a:r>
              <a:rPr lang="en-US" sz="2400" dirty="0">
                <a:latin typeface="Times New Roman" pitchFamily="18" charset="0"/>
                <a:cs typeface="Times New Roman" pitchFamily="18" charset="0"/>
              </a:rPr>
              <a:t>They nest among grasses or herbaceous vegetation and forage in summer in shallow ponds or pond-marsh mixes. They are flightless during their late summer molt, and they spend this time in prairie potholes or large marshes.</a:t>
            </a:r>
          </a:p>
          <a:p>
            <a:pPr marL="914400" indent="-457200" fontAlgn="base">
              <a:spcBef>
                <a:spcPct val="0"/>
              </a:spcBef>
              <a:spcAft>
                <a:spcPct val="0"/>
              </a:spcAft>
              <a:buAutoNum type="alphaUcPeriod"/>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They need large expanses of clumped</a:t>
            </a:r>
            <a:r>
              <a:rPr kumimoji="0" lang="en-US" sz="2400" b="0" i="0" u="none" strike="noStrike" cap="none" normalizeH="0" dirty="0">
                <a:ln>
                  <a:noFill/>
                </a:ln>
                <a:solidFill>
                  <a:schemeClr val="tx1"/>
                </a:solidFill>
                <a:effectLst/>
                <a:latin typeface="Times New Roman" pitchFamily="18" charset="0"/>
                <a:cs typeface="Times New Roman" pitchFamily="18" charset="0"/>
              </a:rPr>
              <a:t> native warm season grasses mixed with annual weeds, legumes, briars and other woody thickets that are thick above but open underneath.</a:t>
            </a:r>
          </a:p>
          <a:p>
            <a:pPr marL="914400" indent="-457200" fontAlgn="base">
              <a:spcBef>
                <a:spcPct val="0"/>
              </a:spcBef>
              <a:spcAft>
                <a:spcPct val="0"/>
              </a:spcAft>
              <a:buAutoNum type="alphaUcPeriod"/>
            </a:pPr>
            <a:r>
              <a:rPr lang="en-US" sz="2400" baseline="0" dirty="0">
                <a:latin typeface="Times New Roman" pitchFamily="18" charset="0"/>
                <a:cs typeface="Times New Roman" pitchFamily="18" charset="0"/>
              </a:rPr>
              <a:t>They</a:t>
            </a:r>
            <a:r>
              <a:rPr lang="en-US" sz="2400" dirty="0">
                <a:latin typeface="Times New Roman" pitchFamily="18" charset="0"/>
                <a:cs typeface="Times New Roman" pitchFamily="18" charset="0"/>
              </a:rPr>
              <a:t> are common birds of fields, open woodlands, and forests. They thrive around people, and you’ll often find them in agricultural fields, lawns, parking lots, athletic fields, roadsides, towns and city garbage dumps.</a:t>
            </a:r>
          </a:p>
          <a:p>
            <a:pPr marL="914400" indent="-457200" fontAlgn="base">
              <a:spcBef>
                <a:spcPct val="0"/>
              </a:spcBef>
              <a:spcAft>
                <a:spcPct val="0"/>
              </a:spcAft>
              <a:buAutoNum type="alphaUcPeriod"/>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You</a:t>
            </a:r>
            <a:r>
              <a:rPr kumimoji="0" lang="en-US" sz="2400" b="0" i="0" u="none" strike="noStrike" cap="none" normalizeH="0" dirty="0">
                <a:ln>
                  <a:noFill/>
                </a:ln>
                <a:solidFill>
                  <a:schemeClr val="tx1"/>
                </a:solidFill>
                <a:effectLst/>
                <a:latin typeface="Times New Roman" pitchFamily="18" charset="0"/>
                <a:cs typeface="Times New Roman" pitchFamily="18" charset="0"/>
              </a:rPr>
              <a:t> can see them nearly anywhere except the deep woods. Look for them in fields or patches of bare ground, or on overhead perches like telephone wires.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a:xfrm>
            <a:off x="0" y="1600200"/>
            <a:ext cx="9067800" cy="5109865"/>
          </a:xfrm>
        </p:spPr>
        <p:txBody>
          <a:bodyPr>
            <a:normAutofit/>
          </a:bodyPr>
          <a:lstStyle/>
          <a:p>
            <a:pPr marL="0" indent="0">
              <a:buNone/>
            </a:pPr>
            <a:r>
              <a:rPr lang="en-US" dirty="0"/>
              <a:t> </a:t>
            </a:r>
          </a:p>
          <a:p>
            <a:pPr marL="0" indent="0">
              <a:buNone/>
            </a:pPr>
            <a:r>
              <a:rPr lang="en-US" dirty="0"/>
              <a:t> </a:t>
            </a:r>
          </a:p>
          <a:p>
            <a:pPr marL="0" indent="0">
              <a:buNone/>
            </a:pPr>
            <a:endParaRPr lang="en-US"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7315200" y="5648235"/>
            <a:ext cx="2209800" cy="1200329"/>
          </a:xfrm>
          <a:prstGeom prst="rect">
            <a:avLst/>
          </a:prstGeom>
          <a:noFill/>
        </p:spPr>
        <p:txBody>
          <a:bodyPr wrap="square" rtlCol="0">
            <a:spAutoFit/>
          </a:bodyPr>
          <a:lstStyle/>
          <a:p>
            <a:r>
              <a:rPr lang="en-US" sz="7200" dirty="0">
                <a:latin typeface="Times New Roman" pitchFamily="18" charset="0"/>
                <a:cs typeface="Times New Roman" pitchFamily="18" charset="0"/>
              </a:rPr>
              <a:t>#13</a:t>
            </a:r>
          </a:p>
        </p:txBody>
      </p:sp>
      <p:sp>
        <p:nvSpPr>
          <p:cNvPr id="10" name="Text Box 9">
            <a:extLst>
              <a:ext uri="{FF2B5EF4-FFF2-40B4-BE49-F238E27FC236}">
                <a16:creationId xmlns:a16="http://schemas.microsoft.com/office/drawing/2014/main" id="{9F53D053-32C6-4A1F-A7B8-296A05A73D8C}"/>
              </a:ext>
            </a:extLst>
          </p:cNvPr>
          <p:cNvSpPr txBox="1">
            <a:spLocks noChangeArrowheads="1"/>
          </p:cNvSpPr>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indent="0" fontAlgn="base">
              <a:spcBef>
                <a:spcPct val="0"/>
              </a:spcBef>
              <a:spcAft>
                <a:spcPct val="0"/>
              </a:spcAft>
              <a:buFont typeface="Arial" pitchFamily="34" charset="0"/>
              <a:buNone/>
            </a:pPr>
            <a:r>
              <a:rPr lang="en-US" sz="2400" dirty="0">
                <a:latin typeface="Times New Roman" pitchFamily="18" charset="0"/>
                <a:cs typeface="Times New Roman" pitchFamily="18" charset="0"/>
              </a:rPr>
              <a:t>Which of the following birds eats buds, twigs, catkins, leaves, ferns, soft fruits, acorns and some insects. The Male drums from fallen log to attract females. Male’s may mate with more than one female, and females may visit several males. After copulation, male has nothing more to do with reproduction, the female raises the young alone.</a:t>
            </a:r>
          </a:p>
          <a:p>
            <a:pPr marL="457200" indent="0" fontAlgn="base">
              <a:spcBef>
                <a:spcPct val="0"/>
              </a:spcBef>
              <a:spcAft>
                <a:spcPct val="0"/>
              </a:spcAft>
              <a:buFont typeface="Arial" pitchFamily="34" charset="0"/>
              <a:buNone/>
            </a:pPr>
            <a:endParaRPr lang="en-US" sz="2400" dirty="0">
              <a:latin typeface="Times New Roman" pitchFamily="18" charset="0"/>
              <a:cs typeface="Times New Roman" pitchFamily="18" charset="0"/>
            </a:endParaRP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Wood duck</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Mallard</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Ruffed Grouse</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Marsh Hen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6934200" y="5486400"/>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#14</a:t>
            </a:r>
          </a:p>
        </p:txBody>
      </p:sp>
      <p:sp>
        <p:nvSpPr>
          <p:cNvPr id="6" name="Text Box 9">
            <a:extLst>
              <a:ext uri="{FF2B5EF4-FFF2-40B4-BE49-F238E27FC236}">
                <a16:creationId xmlns:a16="http://schemas.microsoft.com/office/drawing/2014/main" id="{FC92687E-E662-42EB-930A-7518FB51F726}"/>
              </a:ext>
            </a:extLst>
          </p:cNvPr>
          <p:cNvSpPr txBox="1">
            <a:spLocks noChangeArrowheads="1"/>
          </p:cNvSpPr>
          <p:nvPr/>
        </p:nvSpPr>
        <p:spPr bwMode="auto">
          <a:xfrm>
            <a:off x="634753" y="1828801"/>
            <a:ext cx="8229600" cy="502772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indent="0" fontAlgn="base">
              <a:spcBef>
                <a:spcPct val="0"/>
              </a:spcBef>
              <a:spcAft>
                <a:spcPct val="0"/>
              </a:spcAft>
              <a:buFont typeface="Arial" pitchFamily="34" charset="0"/>
              <a:buNone/>
            </a:pPr>
            <a:r>
              <a:rPr lang="en-US" sz="2400" dirty="0">
                <a:latin typeface="Times New Roman" pitchFamily="18" charset="0"/>
                <a:cs typeface="Times New Roman" pitchFamily="18" charset="0"/>
              </a:rPr>
              <a:t>_______ are the most heavily hunted North American Ducks, accounting for about 1 of every 3 ducks shot.</a:t>
            </a:r>
          </a:p>
          <a:p>
            <a:pPr marL="457200" indent="0" fontAlgn="base">
              <a:spcBef>
                <a:spcPct val="0"/>
              </a:spcBef>
              <a:spcAft>
                <a:spcPct val="0"/>
              </a:spcAft>
              <a:buFont typeface="Arial" pitchFamily="34" charset="0"/>
              <a:buNone/>
            </a:pPr>
            <a:endParaRPr lang="en-US" sz="2400" dirty="0">
              <a:latin typeface="Times New Roman" pitchFamily="18" charset="0"/>
              <a:cs typeface="Times New Roman" pitchFamily="18" charset="0"/>
            </a:endParaRP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Wood Duck</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Green Winged Teal</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Blue Winged Teal</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Mallard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7010400" y="5486400"/>
            <a:ext cx="1828800" cy="1200329"/>
          </a:xfrm>
          <a:prstGeom prst="rect">
            <a:avLst/>
          </a:prstGeom>
          <a:noFill/>
        </p:spPr>
        <p:txBody>
          <a:bodyPr wrap="square" rtlCol="0">
            <a:spAutoFit/>
          </a:bodyPr>
          <a:lstStyle/>
          <a:p>
            <a:r>
              <a:rPr lang="en-US" sz="7200" dirty="0">
                <a:latin typeface="Times New Roman" pitchFamily="18" charset="0"/>
                <a:cs typeface="Times New Roman" pitchFamily="18" charset="0"/>
              </a:rPr>
              <a:t>#15</a:t>
            </a:r>
          </a:p>
        </p:txBody>
      </p:sp>
      <p:sp>
        <p:nvSpPr>
          <p:cNvPr id="10" name="Text Box 9">
            <a:extLst>
              <a:ext uri="{FF2B5EF4-FFF2-40B4-BE49-F238E27FC236}">
                <a16:creationId xmlns:a16="http://schemas.microsoft.com/office/drawing/2014/main" id="{96AEE7FA-9F5A-4B6D-B455-39C53A8FDD88}"/>
              </a:ext>
            </a:extLst>
          </p:cNvPr>
          <p:cNvSpPr txBox="1">
            <a:spLocks noGrp="1" noChangeArrowheads="1"/>
          </p:cNvSpPr>
          <p:nvPr>
            <p:ph idx="1"/>
          </p:nvPr>
        </p:nvSpPr>
        <p:spPr bwMode="auto">
          <a:xfrm>
            <a:off x="228600" y="1676400"/>
            <a:ext cx="84582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914400" indent="-457200" fontAlgn="base">
              <a:spcBef>
                <a:spcPct val="0"/>
              </a:spcBef>
              <a:spcAft>
                <a:spcPct val="0"/>
              </a:spcAft>
              <a:buNone/>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Unlike most waterfowl, ________ perch and nest in trees and</a:t>
            </a:r>
            <a:r>
              <a:rPr lang="en-US" sz="2400" baseline="0" dirty="0">
                <a:latin typeface="Times New Roman" pitchFamily="18" charset="0"/>
                <a:cs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are comfortable flying through woods. Their broad</a:t>
            </a:r>
            <a:r>
              <a:rPr kumimoji="0" lang="en-US" sz="2400" b="0" i="0" u="none" strike="noStrike" cap="none" normalizeH="0" dirty="0">
                <a:ln>
                  <a:noFill/>
                </a:ln>
                <a:solidFill>
                  <a:schemeClr val="tx1"/>
                </a:solidFill>
                <a:effectLst/>
                <a:latin typeface="Times New Roman" pitchFamily="18" charset="0"/>
                <a:cs typeface="Times New Roman" pitchFamily="18" charset="0"/>
              </a:rPr>
              <a:t> tail and short, broad wings help make them maneuverable.</a:t>
            </a:r>
          </a:p>
          <a:p>
            <a:pPr marL="914400" indent="-457200" fontAlgn="base">
              <a:spcBef>
                <a:spcPct val="0"/>
              </a:spcBef>
              <a:spcAft>
                <a:spcPct val="0"/>
              </a:spcAft>
              <a:buNone/>
            </a:pPr>
            <a:endParaRPr kumimoji="0" lang="en-US" sz="2400" b="0" i="0" u="none" strike="noStrike" cap="none" normalizeH="0" dirty="0">
              <a:ln>
                <a:noFill/>
              </a:ln>
              <a:solidFill>
                <a:schemeClr val="tx1"/>
              </a:solidFill>
              <a:effectLst/>
              <a:latin typeface="Times New Roman" pitchFamily="18" charset="0"/>
              <a:cs typeface="Times New Roman" pitchFamily="18" charset="0"/>
            </a:endParaRPr>
          </a:p>
          <a:p>
            <a:pPr marL="914400" indent="-457200" fontAlgn="base">
              <a:spcBef>
                <a:spcPct val="0"/>
              </a:spcBef>
              <a:spcAft>
                <a:spcPct val="0"/>
              </a:spcAft>
              <a:buAutoNum type="alphaUcPeriod"/>
            </a:pPr>
            <a:r>
              <a:rPr lang="en-US" sz="2400" dirty="0">
                <a:latin typeface="Times New Roman" pitchFamily="18" charset="0"/>
                <a:cs typeface="Times New Roman" pitchFamily="18" charset="0"/>
              </a:rPr>
              <a:t>Mallard</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Wood Duck</a:t>
            </a:r>
          </a:p>
          <a:p>
            <a:pPr marL="914400" indent="-457200" fontAlgn="base">
              <a:spcBef>
                <a:spcPct val="0"/>
              </a:spcBef>
              <a:spcAft>
                <a:spcPct val="0"/>
              </a:spcAft>
              <a:buAutoNum type="alphaUcPeriod"/>
            </a:pPr>
            <a:r>
              <a:rPr kumimoji="0" lang="en-US" sz="2400" b="0" i="0" u="none" strike="noStrike" cap="none" normalizeH="0" dirty="0">
                <a:ln>
                  <a:noFill/>
                </a:ln>
                <a:solidFill>
                  <a:schemeClr val="tx1"/>
                </a:solidFill>
                <a:effectLst/>
                <a:latin typeface="Times New Roman" pitchFamily="18" charset="0"/>
                <a:cs typeface="Times New Roman" pitchFamily="18" charset="0"/>
              </a:rPr>
              <a:t>Green-winged Teal</a:t>
            </a:r>
          </a:p>
          <a:p>
            <a:pPr marL="914400" indent="-457200" fontAlgn="base">
              <a:spcBef>
                <a:spcPct val="0"/>
              </a:spcBef>
              <a:spcAft>
                <a:spcPct val="0"/>
              </a:spcAft>
              <a:buAutoNum type="alphaUcPeriod"/>
            </a:pPr>
            <a:r>
              <a:rPr lang="en-US" sz="2400" dirty="0">
                <a:latin typeface="Times New Roman" pitchFamily="18" charset="0"/>
                <a:cs typeface="Times New Roman" pitchFamily="18" charset="0"/>
              </a:rPr>
              <a:t>Blue-winged Teal</a:t>
            </a:r>
          </a:p>
          <a:p>
            <a:pPr marL="914400" indent="-457200" fontAlgn="base">
              <a:spcBef>
                <a:spcPct val="0"/>
              </a:spcBef>
              <a:spcAft>
                <a:spcPct val="0"/>
              </a:spcAft>
              <a:buNone/>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8" name="TextBox 7"/>
          <p:cNvSpPr txBox="1"/>
          <p:nvPr/>
        </p:nvSpPr>
        <p:spPr>
          <a:xfrm>
            <a:off x="7391400" y="5657671"/>
            <a:ext cx="1752600" cy="1200329"/>
          </a:xfrm>
          <a:prstGeom prst="rect">
            <a:avLst/>
          </a:prstGeom>
          <a:noFill/>
        </p:spPr>
        <p:txBody>
          <a:bodyPr wrap="square" rtlCol="0">
            <a:spAutoFit/>
          </a:bodyPr>
          <a:lstStyle/>
          <a:p>
            <a:r>
              <a:rPr lang="en-US" sz="7200" dirty="0">
                <a:latin typeface="Times New Roman" pitchFamily="18" charset="0"/>
                <a:cs typeface="Times New Roman" pitchFamily="18" charset="0"/>
              </a:rPr>
              <a:t>#16</a:t>
            </a:r>
          </a:p>
        </p:txBody>
      </p:sp>
      <p:sp>
        <p:nvSpPr>
          <p:cNvPr id="10" name="Text Box 9">
            <a:extLst>
              <a:ext uri="{FF2B5EF4-FFF2-40B4-BE49-F238E27FC236}">
                <a16:creationId xmlns:a16="http://schemas.microsoft.com/office/drawing/2014/main" id="{B89EEC9B-9BEF-422C-BB14-2C54B46DE3E5}"/>
              </a:ext>
            </a:extLst>
          </p:cNvPr>
          <p:cNvSpPr txBox="1">
            <a:spLocks noGrp="1" noChangeArrowheads="1"/>
          </p:cNvSpPr>
          <p:nvPr>
            <p:ph idx="1"/>
          </p:nvPr>
        </p:nvSpPr>
        <p:spPr bwMode="auto">
          <a:xfrm>
            <a:off x="457200" y="1676400"/>
            <a:ext cx="8229600" cy="426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fontScale="92500" lnSpcReduction="10000"/>
          </a:bodyPr>
          <a:lstStyle/>
          <a:p>
            <a:pPr marL="457200" indent="0" fontAlgn="base">
              <a:spcBef>
                <a:spcPct val="0"/>
              </a:spcBef>
              <a:spcAft>
                <a:spcPct val="0"/>
              </a:spcAft>
              <a:buNone/>
            </a:pPr>
            <a:r>
              <a:rPr lang="en-US" sz="2400" dirty="0">
                <a:latin typeface="Times New Roman" pitchFamily="18" charset="0"/>
                <a:cs typeface="Times New Roman" pitchFamily="18" charset="0"/>
              </a:rPr>
              <a:t>Which of the following would be a description of the diet of a Canada Goose?</a:t>
            </a:r>
          </a:p>
          <a:p>
            <a:pPr marL="457200" indent="0" fontAlgn="base">
              <a:spcBef>
                <a:spcPct val="0"/>
              </a:spcBef>
              <a:spcAft>
                <a:spcPct val="0"/>
              </a:spcAft>
              <a:buNone/>
            </a:pPr>
            <a:endParaRPr lang="en-US" sz="2400" dirty="0">
              <a:latin typeface="Times New Roman" pitchFamily="18" charset="0"/>
              <a:cs typeface="Times New Roman" pitchFamily="18" charset="0"/>
            </a:endParaRPr>
          </a:p>
          <a:p>
            <a:pPr marL="914400" indent="-457200" fontAlgn="base">
              <a:spcBef>
                <a:spcPct val="0"/>
              </a:spcBef>
              <a:spcAft>
                <a:spcPct val="0"/>
              </a:spcAft>
              <a:buAutoNum type="alphaUcPeriod"/>
            </a:pPr>
            <a:r>
              <a:rPr lang="en-US" sz="2400" dirty="0">
                <a:latin typeface="Times New Roman" pitchFamily="18" charset="0"/>
                <a:cs typeface="Times New Roman" pitchFamily="18" charset="0"/>
              </a:rPr>
              <a:t>They eat aquatic insects such as midge larvae, crustaceans, clams, and snails as well as vegetation and grains.</a:t>
            </a:r>
          </a:p>
          <a:p>
            <a:pPr marL="914400" indent="-457200" fontAlgn="base">
              <a:spcBef>
                <a:spcPct val="0"/>
              </a:spcBef>
              <a:spcAft>
                <a:spcPct val="0"/>
              </a:spcAft>
              <a:buAutoNum type="alphaUcPeriod"/>
            </a:pPr>
            <a:r>
              <a:rPr lang="en-US" sz="2400" dirty="0">
                <a:latin typeface="Times New Roman" pitchFamily="18" charset="0"/>
                <a:cs typeface="Times New Roman" pitchFamily="18" charset="0"/>
              </a:rPr>
              <a:t>They concentrate their feeding on grasses and sedges, including skunk cabbage leaves and eelgrass.</a:t>
            </a:r>
          </a:p>
          <a:p>
            <a:pPr marL="914400" indent="-457200" fontAlgn="base">
              <a:spcBef>
                <a:spcPct val="0"/>
              </a:spcBef>
              <a:spcAft>
                <a:spcPct val="0"/>
              </a:spcAft>
              <a:buAutoNum type="alphaUcPeriod"/>
            </a:pPr>
            <a:r>
              <a:rPr lang="en-US" sz="2400" dirty="0">
                <a:latin typeface="Times New Roman" pitchFamily="18" charset="0"/>
                <a:cs typeface="Times New Roman" pitchFamily="18" charset="0"/>
              </a:rPr>
              <a:t>They eat a vast array of foods, including grains, seeds, nuts, fruits, berries, and many kinds of small animals such as earthworms and mice. They also eat many insects.</a:t>
            </a:r>
          </a:p>
          <a:p>
            <a:pPr marL="914400" indent="-457200" fontAlgn="base">
              <a:spcBef>
                <a:spcPct val="0"/>
              </a:spcBef>
              <a:spcAft>
                <a:spcPct val="0"/>
              </a:spcAft>
              <a:buAutoNum type="alphaUcPeriod"/>
            </a:pPr>
            <a:r>
              <a:rPr lang="en-US" sz="2400" dirty="0">
                <a:latin typeface="Times New Roman" pitchFamily="18" charset="0"/>
                <a:cs typeface="Times New Roman" pitchFamily="18" charset="0"/>
              </a:rPr>
              <a:t>Seeds make up 99% of their diet, including cultivated grains and even peanuts, as well as wild grasses, weeds, herbs, and occasionally berries. They sometimes eat snails.</a:t>
            </a:r>
          </a:p>
          <a:p>
            <a:pPr marL="914400" indent="-457200" fontAlgn="base">
              <a:spcBef>
                <a:spcPct val="0"/>
              </a:spcBef>
              <a:spcAft>
                <a:spcPct val="0"/>
              </a:spcAft>
              <a:buNone/>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7010400" y="5486400"/>
            <a:ext cx="1828800" cy="1200329"/>
          </a:xfrm>
          <a:prstGeom prst="rect">
            <a:avLst/>
          </a:prstGeom>
          <a:noFill/>
        </p:spPr>
        <p:txBody>
          <a:bodyPr wrap="square" rtlCol="0">
            <a:spAutoFit/>
          </a:bodyPr>
          <a:lstStyle/>
          <a:p>
            <a:r>
              <a:rPr lang="en-US" sz="7200" dirty="0">
                <a:latin typeface="Times New Roman" pitchFamily="18" charset="0"/>
                <a:cs typeface="Times New Roman" pitchFamily="18" charset="0"/>
              </a:rPr>
              <a:t>#17</a:t>
            </a:r>
          </a:p>
        </p:txBody>
      </p:sp>
      <p:sp>
        <p:nvSpPr>
          <p:cNvPr id="11" name="Text Box 9">
            <a:extLst>
              <a:ext uri="{FF2B5EF4-FFF2-40B4-BE49-F238E27FC236}">
                <a16:creationId xmlns:a16="http://schemas.microsoft.com/office/drawing/2014/main" id="{75B2738A-D09F-4A07-9E9D-696C0BD8EEB5}"/>
              </a:ext>
            </a:extLst>
          </p:cNvPr>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457200" indent="0" fontAlgn="base">
              <a:spcBef>
                <a:spcPct val="0"/>
              </a:spcBef>
              <a:spcAft>
                <a:spcPct val="0"/>
              </a:spcAft>
              <a:buNone/>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Which of the following birds has the behavior of diving to catch aquatic</a:t>
            </a:r>
            <a:r>
              <a:rPr kumimoji="0" lang="en-US" sz="2400" b="0" i="0" u="none" strike="noStrike" cap="none" normalizeH="0" dirty="0">
                <a:ln>
                  <a:noFill/>
                </a:ln>
                <a:solidFill>
                  <a:schemeClr val="tx1"/>
                </a:solidFill>
                <a:effectLst/>
                <a:latin typeface="Times New Roman" pitchFamily="18" charset="0"/>
                <a:cs typeface="Times New Roman" pitchFamily="18" charset="0"/>
              </a:rPr>
              <a:t> insects, crayfish and small fish. Males court females by expanding their white sail-like crests and making very low, gravely, groaning calls. They fly distinctively, with shallow, very rapid wingbeats.</a:t>
            </a:r>
          </a:p>
          <a:p>
            <a:pPr marL="457200" indent="0" fontAlgn="base">
              <a:spcBef>
                <a:spcPct val="0"/>
              </a:spcBef>
              <a:spcAft>
                <a:spcPct val="0"/>
              </a:spcAft>
              <a:buNone/>
            </a:pPr>
            <a:endParaRPr kumimoji="0" lang="en-US" sz="2400" b="0" i="0" u="none" strike="noStrike" cap="none" normalizeH="0" dirty="0">
              <a:ln>
                <a:noFill/>
              </a:ln>
              <a:solidFill>
                <a:schemeClr val="tx1"/>
              </a:solidFill>
              <a:effectLst/>
              <a:latin typeface="Times New Roman" pitchFamily="18" charset="0"/>
              <a:cs typeface="Times New Roman" pitchFamily="18" charset="0"/>
            </a:endParaRPr>
          </a:p>
          <a:p>
            <a:pPr marL="914400" indent="-457200" fontAlgn="base">
              <a:spcBef>
                <a:spcPct val="0"/>
              </a:spcBef>
              <a:spcAft>
                <a:spcPct val="0"/>
              </a:spcAft>
              <a:buAutoNum type="alphaUcPeriod"/>
            </a:pPr>
            <a:r>
              <a:rPr lang="en-US" sz="2400" baseline="0" dirty="0">
                <a:latin typeface="Times New Roman" pitchFamily="18" charset="0"/>
                <a:cs typeface="Times New Roman" pitchFamily="18" charset="0"/>
              </a:rPr>
              <a:t>Wood duck</a:t>
            </a:r>
          </a:p>
          <a:p>
            <a:pPr marL="914400" indent="-457200" fontAlgn="base">
              <a:spcBef>
                <a:spcPct val="0"/>
              </a:spcBef>
              <a:spcAft>
                <a:spcPct val="0"/>
              </a:spcAft>
              <a:buAutoNum type="alphaUcPeriod"/>
            </a:pPr>
            <a:r>
              <a:rPr kumimoji="0" lang="en-US" sz="2400" b="0" i="0" u="none" strike="noStrike" cap="none" normalizeH="0" dirty="0">
                <a:ln>
                  <a:noFill/>
                </a:ln>
                <a:solidFill>
                  <a:schemeClr val="tx1"/>
                </a:solidFill>
                <a:effectLst/>
                <a:latin typeface="Times New Roman" pitchFamily="18" charset="0"/>
                <a:cs typeface="Times New Roman" pitchFamily="18" charset="0"/>
              </a:rPr>
              <a:t>Mallard</a:t>
            </a:r>
          </a:p>
          <a:p>
            <a:pPr marL="914400" indent="-457200" fontAlgn="base">
              <a:spcBef>
                <a:spcPct val="0"/>
              </a:spcBef>
              <a:spcAft>
                <a:spcPct val="0"/>
              </a:spcAft>
              <a:buAutoNum type="alphaUcPeriod"/>
            </a:pPr>
            <a:r>
              <a:rPr lang="en-US" sz="2400" baseline="0" dirty="0">
                <a:latin typeface="Times New Roman" pitchFamily="18" charset="0"/>
                <a:cs typeface="Times New Roman" pitchFamily="18" charset="0"/>
              </a:rPr>
              <a:t>Hooded Merganser</a:t>
            </a:r>
          </a:p>
          <a:p>
            <a:pPr marL="914400" indent="-457200" fontAlgn="base">
              <a:spcBef>
                <a:spcPct val="0"/>
              </a:spcBef>
              <a:spcAft>
                <a:spcPct val="0"/>
              </a:spcAft>
              <a:buAutoNum type="alphaUcPeriod"/>
            </a:pPr>
            <a:r>
              <a:rPr kumimoji="0" lang="en-US" sz="2400" b="0" i="0" u="none" strike="noStrike" cap="none" normalizeH="0" dirty="0">
                <a:ln>
                  <a:noFill/>
                </a:ln>
                <a:solidFill>
                  <a:schemeClr val="tx1"/>
                </a:solidFill>
                <a:effectLst/>
                <a:latin typeface="Times New Roman" pitchFamily="18" charset="0"/>
                <a:cs typeface="Times New Roman" pitchFamily="18" charset="0"/>
              </a:rPr>
              <a:t>Marsh Hen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447800"/>
            <a:ext cx="7467600" cy="1569660"/>
          </a:xfrm>
          <a:prstGeom prst="rect">
            <a:avLst/>
          </a:prstGeom>
        </p:spPr>
        <p:txBody>
          <a:bodyPr wrap="square">
            <a:spAutoFit/>
          </a:bodyPr>
          <a:lstStyle/>
          <a:p>
            <a:pPr algn="ctr"/>
            <a:r>
              <a:rPr lang="en-US" sz="4800" dirty="0"/>
              <a:t>2019 Area Training</a:t>
            </a:r>
          </a:p>
          <a:p>
            <a:pPr algn="ctr"/>
            <a:r>
              <a:rPr lang="en-US" sz="4800" dirty="0"/>
              <a:t>Game Bird Biology Practicum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7086600" y="5486400"/>
            <a:ext cx="1752600" cy="1200329"/>
          </a:xfrm>
          <a:prstGeom prst="rect">
            <a:avLst/>
          </a:prstGeom>
          <a:noFill/>
        </p:spPr>
        <p:txBody>
          <a:bodyPr wrap="square" rtlCol="0">
            <a:spAutoFit/>
          </a:bodyPr>
          <a:lstStyle/>
          <a:p>
            <a:r>
              <a:rPr lang="en-US" sz="7200" dirty="0">
                <a:latin typeface="Times New Roman" pitchFamily="18" charset="0"/>
                <a:cs typeface="Times New Roman" pitchFamily="18" charset="0"/>
              </a:rPr>
              <a:t>#18</a:t>
            </a:r>
          </a:p>
        </p:txBody>
      </p:sp>
      <p:sp>
        <p:nvSpPr>
          <p:cNvPr id="3" name="Rectangle: Rounded Corners 2">
            <a:extLst>
              <a:ext uri="{FF2B5EF4-FFF2-40B4-BE49-F238E27FC236}">
                <a16:creationId xmlns:a16="http://schemas.microsoft.com/office/drawing/2014/main" id="{0F309065-4332-41AE-B079-3DBFD78B29EC}"/>
              </a:ext>
            </a:extLst>
          </p:cNvPr>
          <p:cNvSpPr/>
          <p:nvPr/>
        </p:nvSpPr>
        <p:spPr>
          <a:xfrm>
            <a:off x="3352799" y="4537249"/>
            <a:ext cx="1139537" cy="11015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9">
            <a:extLst>
              <a:ext uri="{FF2B5EF4-FFF2-40B4-BE49-F238E27FC236}">
                <a16:creationId xmlns:a16="http://schemas.microsoft.com/office/drawing/2014/main" id="{E4D79527-959C-42CC-9158-4C5F74BB3562}"/>
              </a:ext>
            </a:extLst>
          </p:cNvPr>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fontScale="92500" lnSpcReduction="20000"/>
          </a:bodyPr>
          <a:lstStyle/>
          <a:p>
            <a:pPr marL="457200" indent="0" fontAlgn="base">
              <a:spcBef>
                <a:spcPct val="0"/>
              </a:spcBef>
              <a:spcAft>
                <a:spcPct val="0"/>
              </a:spcAft>
              <a:buNone/>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Which of the following habitats best suites the Mallard?</a:t>
            </a:r>
          </a:p>
          <a:p>
            <a:pPr marL="457200" indent="0" fontAlgn="base">
              <a:spcBef>
                <a:spcPct val="0"/>
              </a:spcBef>
              <a:spcAft>
                <a:spcPct val="0"/>
              </a:spcAft>
              <a:buNone/>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914400" indent="-457200" fontAlgn="base">
              <a:spcBef>
                <a:spcPct val="0"/>
              </a:spcBef>
              <a:spcAft>
                <a:spcPct val="0"/>
              </a:spcAft>
              <a:buAutoNum type="alphaUcPeriod"/>
            </a:pPr>
            <a:r>
              <a:rPr lang="en-US" sz="2400" dirty="0">
                <a:latin typeface="Times New Roman" pitchFamily="18" charset="0"/>
                <a:cs typeface="Times New Roman" pitchFamily="18" charset="0"/>
              </a:rPr>
              <a:t>They can be found in almost any wetland habitats, including permanent wetlands such as marshes, bogs, riverine floodplains, beaver ponds, lakes, reservoirs, ponds, city parks, farms, and estuaries. </a:t>
            </a:r>
          </a:p>
          <a:p>
            <a:pPr marL="914400" indent="-457200" fontAlgn="base">
              <a:spcBef>
                <a:spcPct val="0"/>
              </a:spcBef>
              <a:spcAft>
                <a:spcPct val="0"/>
              </a:spcAft>
              <a:buAutoNum type="alphaUcPeriod"/>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They need large expanses of clumped</a:t>
            </a:r>
            <a:r>
              <a:rPr kumimoji="0" lang="en-US" sz="2400" b="0" i="0" u="none" strike="noStrike" cap="none" normalizeH="0" dirty="0">
                <a:ln>
                  <a:noFill/>
                </a:ln>
                <a:solidFill>
                  <a:schemeClr val="tx1"/>
                </a:solidFill>
                <a:effectLst/>
                <a:latin typeface="Times New Roman" pitchFamily="18" charset="0"/>
                <a:cs typeface="Times New Roman" pitchFamily="18" charset="0"/>
              </a:rPr>
              <a:t> native warm season grasses mixed with annual weeds, legumes, briars and other woody thickets that are thick above but open underneath.</a:t>
            </a:r>
          </a:p>
          <a:p>
            <a:pPr marL="914400" indent="-457200" fontAlgn="base">
              <a:spcBef>
                <a:spcPct val="0"/>
              </a:spcBef>
              <a:spcAft>
                <a:spcPct val="0"/>
              </a:spcAft>
              <a:buAutoNum type="alphaUcPeriod"/>
            </a:pPr>
            <a:r>
              <a:rPr lang="en-US" sz="2400" baseline="0" dirty="0">
                <a:latin typeface="Times New Roman" pitchFamily="18" charset="0"/>
                <a:cs typeface="Times New Roman" pitchFamily="18" charset="0"/>
              </a:rPr>
              <a:t>They</a:t>
            </a:r>
            <a:r>
              <a:rPr lang="en-US" sz="2400" dirty="0">
                <a:latin typeface="Times New Roman" pitchFamily="18" charset="0"/>
                <a:cs typeface="Times New Roman" pitchFamily="18" charset="0"/>
              </a:rPr>
              <a:t> are common birds of fields, open woodlands, and forests. They thrive around people, and you’ll often find them in agricultural fields, lawns, parking lots, athletic fields, roadsides, towns and city garbage dumps.</a:t>
            </a:r>
          </a:p>
          <a:p>
            <a:pPr marL="914400" indent="-457200" fontAlgn="base">
              <a:spcBef>
                <a:spcPct val="0"/>
              </a:spcBef>
              <a:spcAft>
                <a:spcPct val="0"/>
              </a:spcAft>
              <a:buAutoNum type="alphaUcPeriod"/>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You</a:t>
            </a:r>
            <a:r>
              <a:rPr kumimoji="0" lang="en-US" sz="2400" b="0" i="0" u="none" strike="noStrike" cap="none" normalizeH="0" dirty="0">
                <a:ln>
                  <a:noFill/>
                </a:ln>
                <a:solidFill>
                  <a:schemeClr val="tx1"/>
                </a:solidFill>
                <a:effectLst/>
                <a:latin typeface="Times New Roman" pitchFamily="18" charset="0"/>
                <a:cs typeface="Times New Roman" pitchFamily="18" charset="0"/>
              </a:rPr>
              <a:t> can see them nearly anywhere except the deep woods. Look for them in fields or patches of bare ground, or on overhead perches like telephone wires.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7086600" y="5486400"/>
            <a:ext cx="1752600" cy="1200329"/>
          </a:xfrm>
          <a:prstGeom prst="rect">
            <a:avLst/>
          </a:prstGeom>
          <a:noFill/>
        </p:spPr>
        <p:txBody>
          <a:bodyPr wrap="square" rtlCol="0">
            <a:spAutoFit/>
          </a:bodyPr>
          <a:lstStyle/>
          <a:p>
            <a:r>
              <a:rPr lang="en-US" sz="7200" dirty="0">
                <a:latin typeface="Times New Roman" pitchFamily="18" charset="0"/>
                <a:cs typeface="Times New Roman" pitchFamily="18" charset="0"/>
              </a:rPr>
              <a:t>#19</a:t>
            </a:r>
          </a:p>
        </p:txBody>
      </p:sp>
      <p:sp>
        <p:nvSpPr>
          <p:cNvPr id="6" name="Text Box 9">
            <a:extLst>
              <a:ext uri="{FF2B5EF4-FFF2-40B4-BE49-F238E27FC236}">
                <a16:creationId xmlns:a16="http://schemas.microsoft.com/office/drawing/2014/main" id="{A6E52CC0-0940-4756-8780-1F93B72A5504}"/>
              </a:ext>
            </a:extLst>
          </p:cNvPr>
          <p:cNvSpPr txBox="1">
            <a:spLocks noChangeArrowheads="1"/>
          </p:cNvSpPr>
          <p:nvPr/>
        </p:nvSpPr>
        <p:spPr bwMode="auto">
          <a:xfrm>
            <a:off x="304800" y="2133601"/>
            <a:ext cx="8229600" cy="4666356"/>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indent="0" fontAlgn="base">
              <a:spcBef>
                <a:spcPct val="0"/>
              </a:spcBef>
              <a:spcAft>
                <a:spcPct val="0"/>
              </a:spcAft>
              <a:buFont typeface="Arial" pitchFamily="34" charset="0"/>
              <a:buNone/>
            </a:pPr>
            <a:r>
              <a:rPr lang="en-US" sz="2400" dirty="0">
                <a:latin typeface="Times New Roman" pitchFamily="18" charset="0"/>
                <a:cs typeface="Times New Roman" pitchFamily="18" charset="0"/>
              </a:rPr>
              <a:t>Eastern populations of Ruffed Grouse are likely to decline from ………..</a:t>
            </a:r>
          </a:p>
          <a:p>
            <a:pPr marL="457200" indent="0" fontAlgn="base">
              <a:spcBef>
                <a:spcPct val="0"/>
              </a:spcBef>
              <a:spcAft>
                <a:spcPct val="0"/>
              </a:spcAft>
              <a:buFont typeface="Arial" pitchFamily="34" charset="0"/>
              <a:buNone/>
            </a:pPr>
            <a:endParaRPr lang="en-US" sz="2400" dirty="0">
              <a:latin typeface="Times New Roman" pitchFamily="18" charset="0"/>
              <a:cs typeface="Times New Roman" pitchFamily="18" charset="0"/>
            </a:endParaRP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Deciduous forest maturing and rural and suburban development.</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An abundance of early successional habitat.</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An abundance of mid-successional habitat.</a:t>
            </a:r>
          </a:p>
          <a:p>
            <a:pPr marL="914400" indent="-457200" fontAlgn="base">
              <a:spcBef>
                <a:spcPct val="0"/>
              </a:spcBef>
              <a:spcAft>
                <a:spcPct val="0"/>
              </a:spcAft>
              <a:buFont typeface="Arial" pitchFamily="34" charset="0"/>
              <a:buAutoNum type="alphaUcPeriod"/>
            </a:pPr>
            <a:r>
              <a:rPr lang="en-US" sz="2400" dirty="0">
                <a:latin typeface="Times New Roman" pitchFamily="18" charset="0"/>
                <a:cs typeface="Times New Roman" pitchFamily="18" charset="0"/>
              </a:rPr>
              <a:t>All of the above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7935"/>
            <a:ext cx="8229600" cy="1143000"/>
          </a:xfrm>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a:xfrm>
            <a:off x="228600" y="1905000"/>
            <a:ext cx="8610600" cy="3505200"/>
          </a:xfrm>
        </p:spPr>
        <p:txBody>
          <a:bodyPr>
            <a:normAutofit/>
          </a:bodyPr>
          <a:lstStyle/>
          <a:p>
            <a:pPr lvl="0">
              <a:buNone/>
            </a:pPr>
            <a:r>
              <a:rPr lang="en-US" dirty="0">
                <a:cs typeface="Times New Roman" pitchFamily="18" charset="0"/>
              </a:rPr>
              <a:t>What is the average clutch size of the Mourning Dove?</a:t>
            </a:r>
          </a:p>
          <a:p>
            <a:pPr lvl="1">
              <a:buNone/>
            </a:pPr>
            <a:endParaRPr lang="en-US" sz="2800" dirty="0">
              <a:cs typeface="Times New Roman" pitchFamily="18" charset="0"/>
            </a:endParaRPr>
          </a:p>
          <a:p>
            <a:pPr marL="914400" lvl="1" indent="-457200">
              <a:buAutoNum type="alphaUcPeriod"/>
            </a:pPr>
            <a:r>
              <a:rPr lang="en-US" sz="2800" dirty="0">
                <a:cs typeface="Times New Roman" pitchFamily="18" charset="0"/>
              </a:rPr>
              <a:t>2</a:t>
            </a:r>
          </a:p>
          <a:p>
            <a:pPr marL="914400" lvl="1" indent="-457200">
              <a:buAutoNum type="alphaUcPeriod"/>
            </a:pPr>
            <a:r>
              <a:rPr lang="en-US" sz="2800" dirty="0">
                <a:cs typeface="Times New Roman" pitchFamily="18" charset="0"/>
              </a:rPr>
              <a:t>3</a:t>
            </a:r>
          </a:p>
          <a:p>
            <a:pPr marL="914400" lvl="1" indent="-457200">
              <a:buAutoNum type="alphaUcPeriod"/>
            </a:pPr>
            <a:r>
              <a:rPr lang="en-US" sz="2800" dirty="0">
                <a:cs typeface="Times New Roman" pitchFamily="18" charset="0"/>
              </a:rPr>
              <a:t>4</a:t>
            </a:r>
          </a:p>
          <a:p>
            <a:pPr marL="914400" lvl="1" indent="-457200">
              <a:buAutoNum type="alphaUcPeriod"/>
            </a:pPr>
            <a:r>
              <a:rPr lang="en-US" sz="2800" dirty="0">
                <a:cs typeface="Times New Roman" pitchFamily="18" charset="0"/>
              </a:rPr>
              <a:t>5</a:t>
            </a:r>
          </a:p>
        </p:txBody>
      </p:sp>
      <p:sp>
        <p:nvSpPr>
          <p:cNvPr id="8" name="TextBox 7"/>
          <p:cNvSpPr txBox="1"/>
          <p:nvPr/>
        </p:nvSpPr>
        <p:spPr>
          <a:xfrm>
            <a:off x="7010400" y="5657671"/>
            <a:ext cx="2133600" cy="1200329"/>
          </a:xfrm>
          <a:prstGeom prst="rect">
            <a:avLst/>
          </a:prstGeom>
          <a:noFill/>
        </p:spPr>
        <p:txBody>
          <a:bodyPr wrap="square" rtlCol="0">
            <a:spAutoFit/>
          </a:bodyPr>
          <a:lstStyle/>
          <a:p>
            <a:r>
              <a:rPr lang="en-US" sz="7200" dirty="0">
                <a:latin typeface="Times New Roman" pitchFamily="18" charset="0"/>
                <a:cs typeface="Times New Roman" pitchFamily="18" charset="0"/>
              </a:rPr>
              <a:t>#20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a:t>Game Bird Key- Training 2019</a:t>
            </a:r>
          </a:p>
        </p:txBody>
      </p:sp>
      <p:sp>
        <p:nvSpPr>
          <p:cNvPr id="3" name="Content Placeholder 2"/>
          <p:cNvSpPr>
            <a:spLocks noGrp="1"/>
          </p:cNvSpPr>
          <p:nvPr>
            <p:ph sz="half" idx="1"/>
          </p:nvPr>
        </p:nvSpPr>
        <p:spPr>
          <a:xfrm>
            <a:off x="0" y="304800"/>
            <a:ext cx="5257800" cy="6400800"/>
          </a:xfrm>
        </p:spPr>
        <p:txBody>
          <a:bodyPr>
            <a:noAutofit/>
          </a:bodyPr>
          <a:lstStyle/>
          <a:p>
            <a:endParaRPr lang="en-US" sz="2400" dirty="0"/>
          </a:p>
          <a:p>
            <a:pPr marL="457200" indent="-457200">
              <a:buAutoNum type="arabicPeriod"/>
            </a:pPr>
            <a:r>
              <a:rPr lang="en-US" sz="2400" dirty="0">
                <a:latin typeface="Times New Roman" pitchFamily="18" charset="0"/>
                <a:cs typeface="Times New Roman" pitchFamily="18" charset="0"/>
              </a:rPr>
              <a:t>E, Wood Duck</a:t>
            </a:r>
          </a:p>
          <a:p>
            <a:pPr marL="457200" indent="-457200">
              <a:buAutoNum type="arabicPeriod"/>
            </a:pPr>
            <a:r>
              <a:rPr lang="en-US" sz="2400" dirty="0">
                <a:latin typeface="Times New Roman" pitchFamily="18" charset="0"/>
                <a:cs typeface="Times New Roman" pitchFamily="18" charset="0"/>
              </a:rPr>
              <a:t>B, Crow</a:t>
            </a:r>
          </a:p>
          <a:p>
            <a:pPr marL="457200" indent="-457200">
              <a:buAutoNum type="arabicPeriod"/>
            </a:pPr>
            <a:r>
              <a:rPr lang="en-US" sz="2400" dirty="0">
                <a:latin typeface="Times New Roman" pitchFamily="18" charset="0"/>
                <a:cs typeface="Times New Roman" pitchFamily="18" charset="0"/>
              </a:rPr>
              <a:t>E, Wild Turkey</a:t>
            </a:r>
          </a:p>
          <a:p>
            <a:pPr marL="457200" indent="-457200">
              <a:buAutoNum type="arabicPeriod"/>
            </a:pPr>
            <a:r>
              <a:rPr lang="en-US" sz="2400" dirty="0">
                <a:latin typeface="Times New Roman" pitchFamily="18" charset="0"/>
                <a:cs typeface="Times New Roman" pitchFamily="18" charset="0"/>
              </a:rPr>
              <a:t>C, Mourning Dove</a:t>
            </a:r>
          </a:p>
          <a:p>
            <a:pPr marL="457200" indent="-457200">
              <a:buAutoNum type="arabicPeriod"/>
            </a:pPr>
            <a:r>
              <a:rPr lang="en-US" sz="2400" dirty="0">
                <a:latin typeface="Times New Roman" pitchFamily="18" charset="0"/>
                <a:cs typeface="Times New Roman" pitchFamily="18" charset="0"/>
              </a:rPr>
              <a:t>D, Hooded Merganser</a:t>
            </a:r>
          </a:p>
          <a:p>
            <a:pPr marL="457200" indent="-457200">
              <a:buAutoNum type="arabicPeriod"/>
            </a:pPr>
            <a:r>
              <a:rPr lang="en-US" sz="2400" dirty="0">
                <a:latin typeface="Times New Roman" pitchFamily="18" charset="0"/>
                <a:cs typeface="Times New Roman" pitchFamily="18" charset="0"/>
              </a:rPr>
              <a:t>C, Goose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11 </a:t>
            </a:r>
            <a:r>
              <a:rPr lang="en-US" sz="2400" dirty="0">
                <a:solidFill>
                  <a:srgbClr val="FF0000"/>
                </a:solidFill>
                <a:latin typeface="Times New Roman" pitchFamily="18" charset="0"/>
                <a:cs typeface="Times New Roman" pitchFamily="18" charset="0"/>
              </a:rPr>
              <a:t>(Egg)</a:t>
            </a:r>
          </a:p>
          <a:p>
            <a:pPr marL="457200" indent="-457200">
              <a:buAutoNum type="arabicPeriod"/>
            </a:pPr>
            <a:r>
              <a:rPr lang="en-US" sz="2400" dirty="0">
                <a:latin typeface="Times New Roman" pitchFamily="18" charset="0"/>
                <a:cs typeface="Times New Roman" pitchFamily="18" charset="0"/>
              </a:rPr>
              <a:t>C, Mallard-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22 </a:t>
            </a:r>
            <a:r>
              <a:rPr lang="en-US" sz="2400" dirty="0">
                <a:solidFill>
                  <a:srgbClr val="FF0000"/>
                </a:solidFill>
                <a:latin typeface="Times New Roman" pitchFamily="18" charset="0"/>
                <a:cs typeface="Times New Roman" pitchFamily="18" charset="0"/>
              </a:rPr>
              <a:t>(Wing) </a:t>
            </a:r>
          </a:p>
          <a:p>
            <a:pPr marL="457200" indent="-457200">
              <a:buAutoNum type="arabicPeriod"/>
            </a:pPr>
            <a:r>
              <a:rPr lang="en-US" sz="2400" dirty="0">
                <a:latin typeface="Times New Roman" pitchFamily="18" charset="0"/>
                <a:cs typeface="Times New Roman" pitchFamily="18" charset="0"/>
              </a:rPr>
              <a:t>D, Wild Turkey-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28 </a:t>
            </a:r>
            <a:r>
              <a:rPr lang="en-US" sz="2400" dirty="0">
                <a:solidFill>
                  <a:srgbClr val="FF0000"/>
                </a:solidFill>
                <a:latin typeface="Times New Roman" pitchFamily="18" charset="0"/>
                <a:cs typeface="Times New Roman" pitchFamily="18" charset="0"/>
              </a:rPr>
              <a:t>(beard/spur)</a:t>
            </a:r>
          </a:p>
          <a:p>
            <a:pPr marL="457200" indent="-457200">
              <a:buAutoNum type="arabicPeriod"/>
            </a:pPr>
            <a:r>
              <a:rPr lang="en-US" sz="2400" dirty="0">
                <a:latin typeface="Times New Roman" pitchFamily="18" charset="0"/>
                <a:cs typeface="Times New Roman" pitchFamily="18" charset="0"/>
              </a:rPr>
              <a:t>C, Blue-winged Teal,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5</a:t>
            </a:r>
          </a:p>
          <a:p>
            <a:pPr marL="457200" indent="-457200">
              <a:buAutoNum type="arabicPeriod"/>
            </a:pPr>
            <a:r>
              <a:rPr lang="en-US" sz="2400" dirty="0">
                <a:latin typeface="Times New Roman" pitchFamily="18" charset="0"/>
                <a:cs typeface="Times New Roman" pitchFamily="18" charset="0"/>
              </a:rPr>
              <a:t> E, Redhead-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30</a:t>
            </a:r>
          </a:p>
          <a:p>
            <a:pPr marL="457200" indent="-457200">
              <a:buAutoNum type="arabicPeriod"/>
            </a:pPr>
            <a:endParaRPr lang="en-US" sz="2400" dirty="0"/>
          </a:p>
          <a:p>
            <a:pPr marL="457200" indent="-457200">
              <a:buAutoNum type="arabicPeriod"/>
            </a:pPr>
            <a:endParaRPr lang="en-US" sz="2400" dirty="0"/>
          </a:p>
        </p:txBody>
      </p:sp>
      <p:sp>
        <p:nvSpPr>
          <p:cNvPr id="4" name="Content Placeholder 3"/>
          <p:cNvSpPr>
            <a:spLocks noGrp="1"/>
          </p:cNvSpPr>
          <p:nvPr>
            <p:ph sz="half" idx="2"/>
          </p:nvPr>
        </p:nvSpPr>
        <p:spPr>
          <a:xfrm>
            <a:off x="5181600" y="743902"/>
            <a:ext cx="3962400" cy="5733098"/>
          </a:xfrm>
        </p:spPr>
        <p:txBody>
          <a:bodyPr>
            <a:normAutofit/>
          </a:bodyPr>
          <a:lstStyle/>
          <a:p>
            <a:pPr marL="457200" indent="-457200">
              <a:buNone/>
            </a:pPr>
            <a:r>
              <a:rPr lang="en-US" sz="2400" dirty="0">
                <a:latin typeface="Times New Roman" pitchFamily="18" charset="0"/>
                <a:cs typeface="Times New Roman" pitchFamily="18" charset="0"/>
              </a:rPr>
              <a:t>11. D,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8</a:t>
            </a:r>
          </a:p>
          <a:p>
            <a:pPr marL="457200" indent="-457200">
              <a:buNone/>
            </a:pPr>
            <a:r>
              <a:rPr lang="en-US" sz="2400" dirty="0">
                <a:latin typeface="Times New Roman" pitchFamily="18" charset="0"/>
                <a:cs typeface="Times New Roman" pitchFamily="18" charset="0"/>
              </a:rPr>
              <a:t>12.  A,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5</a:t>
            </a:r>
          </a:p>
          <a:p>
            <a:pPr marL="457200" indent="-457200">
              <a:buAutoNum type="arabicPeriod" startAt="13"/>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34</a:t>
            </a:r>
          </a:p>
          <a:p>
            <a:pPr marL="457200" indent="-457200">
              <a:buAutoNum type="arabicPeriod" startAt="13"/>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22</a:t>
            </a:r>
          </a:p>
          <a:p>
            <a:pPr marL="0" indent="0">
              <a:buNone/>
            </a:pPr>
            <a:r>
              <a:rPr lang="en-US" sz="2400" dirty="0">
                <a:latin typeface="Times New Roman" pitchFamily="18" charset="0"/>
                <a:cs typeface="Times New Roman" pitchFamily="18" charset="0"/>
              </a:rPr>
              <a:t>15. B,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45</a:t>
            </a:r>
          </a:p>
          <a:p>
            <a:pPr marL="0" indent="0">
              <a:buNone/>
            </a:pPr>
            <a:r>
              <a:rPr lang="en-US" sz="2400" dirty="0">
                <a:latin typeface="Times New Roman" pitchFamily="18" charset="0"/>
                <a:cs typeface="Times New Roman" pitchFamily="18" charset="0"/>
              </a:rPr>
              <a:t>16. B,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11</a:t>
            </a:r>
          </a:p>
          <a:p>
            <a:pPr marL="0" indent="0">
              <a:buNone/>
            </a:pPr>
            <a:r>
              <a:rPr lang="en-US" sz="2400" dirty="0">
                <a:latin typeface="Times New Roman" pitchFamily="18" charset="0"/>
                <a:cs typeface="Times New Roman" pitchFamily="18" charset="0"/>
              </a:rPr>
              <a:t>17. C,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19</a:t>
            </a:r>
          </a:p>
          <a:p>
            <a:pPr marL="0" indent="0">
              <a:buNone/>
            </a:pPr>
            <a:r>
              <a:rPr lang="en-US" sz="2400" dirty="0">
                <a:latin typeface="Times New Roman" pitchFamily="18" charset="0"/>
                <a:cs typeface="Times New Roman" pitchFamily="18" charset="0"/>
              </a:rPr>
              <a:t>18. A,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22</a:t>
            </a:r>
          </a:p>
          <a:p>
            <a:pPr marL="0" indent="0">
              <a:buNone/>
            </a:pPr>
            <a:r>
              <a:rPr lang="en-US" sz="2400" dirty="0">
                <a:latin typeface="Times New Roman" pitchFamily="18" charset="0"/>
                <a:cs typeface="Times New Roman" pitchFamily="18" charset="0"/>
              </a:rPr>
              <a:t>19. A,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34</a:t>
            </a:r>
          </a:p>
          <a:p>
            <a:pPr marL="0" indent="0">
              <a:buNone/>
            </a:pPr>
            <a:r>
              <a:rPr lang="en-US" sz="2400" dirty="0">
                <a:latin typeface="Times New Roman" pitchFamily="18" charset="0"/>
                <a:cs typeface="Times New Roman" pitchFamily="18" charset="0"/>
              </a:rPr>
              <a:t>20. A,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26</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447800"/>
            <a:ext cx="8915400" cy="1323439"/>
          </a:xfrm>
          <a:prstGeom prst="rect">
            <a:avLst/>
          </a:prstGeom>
        </p:spPr>
        <p:txBody>
          <a:bodyPr wrap="square">
            <a:spAutoFit/>
          </a:bodyPr>
          <a:lstStyle/>
          <a:p>
            <a:pPr algn="ctr"/>
            <a:r>
              <a:rPr lang="en-US" sz="4000" dirty="0"/>
              <a:t>2019 Area Training </a:t>
            </a:r>
          </a:p>
          <a:p>
            <a:pPr algn="ctr"/>
            <a:r>
              <a:rPr lang="en-US" sz="4000" dirty="0"/>
              <a:t>Whitetail Deer Management Practicum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
        <p:nvSpPr>
          <p:cNvPr id="3" name="Content Placeholder 2"/>
          <p:cNvSpPr>
            <a:spLocks noGrp="1"/>
          </p:cNvSpPr>
          <p:nvPr>
            <p:ph idx="1"/>
          </p:nvPr>
        </p:nvSpPr>
        <p:spPr>
          <a:xfrm>
            <a:off x="0" y="1981200"/>
            <a:ext cx="8839200" cy="4495800"/>
          </a:xfrm>
        </p:spPr>
        <p:txBody>
          <a:bodyPr>
            <a:noAutofit/>
          </a:bodyPr>
          <a:lstStyle/>
          <a:p>
            <a:pPr lvl="0"/>
            <a:r>
              <a:rPr lang="en-US" dirty="0"/>
              <a:t>True/False: Wildlife Biologist agree that there are two basic ways for hunters to manage their deer populations: 1) Habitat Management and 2) Harvest Management.	</a:t>
            </a:r>
          </a:p>
          <a:p>
            <a:pPr marL="0" lvl="0" indent="0">
              <a:buNone/>
            </a:pPr>
            <a:endParaRPr lang="en-US" dirty="0"/>
          </a:p>
          <a:p>
            <a:pPr marL="514350" lvl="0" indent="-514350">
              <a:buAutoNum type="alphaUcPeriod"/>
            </a:pPr>
            <a:r>
              <a:rPr lang="en-US" dirty="0"/>
              <a:t>True</a:t>
            </a:r>
          </a:p>
          <a:p>
            <a:pPr marL="514350" lvl="0" indent="-514350">
              <a:buAutoNum type="alphaUcPeriod"/>
            </a:pPr>
            <a:r>
              <a:rPr lang="en-US" dirty="0"/>
              <a:t>False	</a:t>
            </a:r>
          </a:p>
          <a:p>
            <a:pPr>
              <a:buNone/>
            </a:pPr>
            <a:endParaRPr lang="en-US" sz="2800" dirty="0">
              <a:cs typeface="Times New Roman" pitchFamily="18" charset="0"/>
            </a:endParaRPr>
          </a:p>
        </p:txBody>
      </p:sp>
      <p:sp>
        <p:nvSpPr>
          <p:cNvPr id="4" name="TextBox 3"/>
          <p:cNvSpPr txBox="1"/>
          <p:nvPr/>
        </p:nvSpPr>
        <p:spPr>
          <a:xfrm>
            <a:off x="7315200" y="5842337"/>
            <a:ext cx="1600200" cy="1015663"/>
          </a:xfrm>
          <a:prstGeom prst="rect">
            <a:avLst/>
          </a:prstGeom>
          <a:noFill/>
        </p:spPr>
        <p:txBody>
          <a:bodyPr wrap="square" rtlCol="0">
            <a:spAutoFit/>
          </a:bodyPr>
          <a:lstStyle/>
          <a:p>
            <a:pPr algn="r"/>
            <a:r>
              <a:rPr lang="en-US" sz="6000" dirty="0"/>
              <a:t>#21</a:t>
            </a:r>
          </a:p>
        </p:txBody>
      </p:sp>
      <p:sp>
        <p:nvSpPr>
          <p:cNvPr id="5" name="TextBox 4"/>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lnSpcReduction="10000"/>
          </a:bodyPr>
          <a:lstStyle/>
          <a:p>
            <a:pPr marL="0" indent="0">
              <a:buNone/>
            </a:pPr>
            <a:r>
              <a:rPr lang="en-US" sz="2800" dirty="0"/>
              <a:t>If you had a square mile of land in your hunting lease and you harvested 1 deer for every 32 acres in your land leased, what would be your harvest of deer per square mile?</a:t>
            </a:r>
          </a:p>
          <a:p>
            <a:pPr marL="0" indent="0">
              <a:buNone/>
            </a:pPr>
            <a:endParaRPr lang="en-US" sz="2800" dirty="0"/>
          </a:p>
          <a:p>
            <a:pPr marL="0" indent="0">
              <a:buNone/>
            </a:pPr>
            <a:r>
              <a:rPr lang="en-US" sz="2800" dirty="0"/>
              <a:t>A. 5</a:t>
            </a:r>
          </a:p>
          <a:p>
            <a:pPr marL="0" indent="0">
              <a:buNone/>
            </a:pPr>
            <a:r>
              <a:rPr lang="en-US" sz="2800" dirty="0"/>
              <a:t>B. 10</a:t>
            </a:r>
          </a:p>
          <a:p>
            <a:pPr marL="0" indent="0">
              <a:buNone/>
            </a:pPr>
            <a:r>
              <a:rPr lang="en-US" sz="2800" dirty="0"/>
              <a:t>C. 15</a:t>
            </a:r>
          </a:p>
          <a:p>
            <a:pPr marL="0" indent="0">
              <a:buNone/>
            </a:pPr>
            <a:r>
              <a:rPr lang="en-US" sz="2800" dirty="0"/>
              <a:t>D. 20</a:t>
            </a:r>
            <a:endParaRPr lang="en-US" sz="2800" dirty="0">
              <a:cs typeface="Times New Roman" pitchFamily="18" charset="0"/>
            </a:endParaRPr>
          </a:p>
        </p:txBody>
      </p:sp>
      <p:sp>
        <p:nvSpPr>
          <p:cNvPr id="6" name="TextBox 5"/>
          <p:cNvSpPr txBox="1"/>
          <p:nvPr/>
        </p:nvSpPr>
        <p:spPr>
          <a:xfrm>
            <a:off x="7315200" y="5486400"/>
            <a:ext cx="1600200" cy="1015663"/>
          </a:xfrm>
          <a:prstGeom prst="rect">
            <a:avLst/>
          </a:prstGeom>
          <a:noFill/>
        </p:spPr>
        <p:txBody>
          <a:bodyPr wrap="square" rtlCol="0">
            <a:spAutoFit/>
          </a:bodyPr>
          <a:lstStyle/>
          <a:p>
            <a:r>
              <a:rPr lang="en-US" sz="6000" dirty="0"/>
              <a:t>#22</a:t>
            </a:r>
          </a:p>
        </p:txBody>
      </p:sp>
      <p:sp>
        <p:nvSpPr>
          <p:cNvPr id="5" name="TextBox 4"/>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C801FC93-60CE-44C5-A6B3-F923691024C4}"/>
              </a:ext>
            </a:extLst>
          </p:cNvPr>
          <p:cNvSpPr>
            <a:spLocks noGrp="1"/>
          </p:cNvSpPr>
          <p:nvPr>
            <p:ph type="title"/>
          </p:nvPr>
        </p:nvSpPr>
        <p:spPr>
          <a:xfrm>
            <a:off x="152400" y="274638"/>
            <a:ext cx="88392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1"/>
            <a:ext cx="8991600" cy="4952999"/>
          </a:xfrm>
        </p:spPr>
        <p:txBody>
          <a:bodyPr>
            <a:normAutofit/>
          </a:bodyPr>
          <a:lstStyle/>
          <a:p>
            <a:pPr lvl="0">
              <a:buNone/>
            </a:pPr>
            <a:r>
              <a:rPr lang="en-US" sz="2400" dirty="0">
                <a:cs typeface="Times New Roman" pitchFamily="18" charset="0"/>
              </a:rPr>
              <a:t>Which of the following is an advantage of the Quality Deer Objective?</a:t>
            </a:r>
          </a:p>
          <a:p>
            <a:pPr lvl="0">
              <a:buNone/>
            </a:pPr>
            <a:endParaRPr lang="en-US" sz="2400" dirty="0">
              <a:cs typeface="Times New Roman" pitchFamily="18" charset="0"/>
            </a:endParaRPr>
          </a:p>
          <a:p>
            <a:pPr lvl="0">
              <a:buNone/>
            </a:pPr>
            <a:r>
              <a:rPr lang="en-US" sz="2400" dirty="0">
                <a:cs typeface="Times New Roman" pitchFamily="18" charset="0"/>
              </a:rPr>
              <a:t>A. Difficult to define “quality” or “trophy” as it varies by area of the state and by individual clubs and members.</a:t>
            </a:r>
          </a:p>
          <a:p>
            <a:pPr>
              <a:buNone/>
            </a:pPr>
            <a:r>
              <a:rPr lang="en-US" sz="2400" dirty="0">
                <a:cs typeface="Times New Roman" pitchFamily="18" charset="0"/>
              </a:rPr>
              <a:t>B. Some nice young bucks must be passed up, or length of season voluntarily shortened, or buck bag limit voluntarily reduced by hunter</a:t>
            </a:r>
          </a:p>
          <a:p>
            <a:pPr>
              <a:buNone/>
            </a:pPr>
            <a:r>
              <a:rPr lang="en-US" sz="2400" dirty="0">
                <a:cs typeface="Times New Roman" pitchFamily="18" charset="0"/>
              </a:rPr>
              <a:t>C. Relatively large number of does in the harvest. </a:t>
            </a:r>
          </a:p>
          <a:p>
            <a:pPr>
              <a:buNone/>
            </a:pPr>
            <a:r>
              <a:rPr lang="en-US" sz="2400" dirty="0">
                <a:cs typeface="Times New Roman" pitchFamily="18" charset="0"/>
              </a:rPr>
              <a:t>D. Poor reproduction</a:t>
            </a:r>
          </a:p>
          <a:p>
            <a:pPr marL="0" indent="0">
              <a:buNone/>
            </a:pPr>
            <a:endParaRPr lang="en-US" sz="2800" dirty="0">
              <a:cs typeface="Times New Roman" pitchFamily="18" charset="0"/>
            </a:endParaRPr>
          </a:p>
        </p:txBody>
      </p:sp>
      <p:sp>
        <p:nvSpPr>
          <p:cNvPr id="9" name="Title 1">
            <a:extLst>
              <a:ext uri="{FF2B5EF4-FFF2-40B4-BE49-F238E27FC236}">
                <a16:creationId xmlns:a16="http://schemas.microsoft.com/office/drawing/2014/main" id="{78157C28-5C10-4593-AB17-360265E6C9B4}"/>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2019 Area Training</a:t>
            </a:r>
            <a:br>
              <a:rPr lang="en-US" dirty="0"/>
            </a:br>
            <a:r>
              <a:rPr lang="en-US" dirty="0"/>
              <a:t> Whitetail Deer Management Techniques</a:t>
            </a:r>
          </a:p>
        </p:txBody>
      </p:sp>
      <p:sp>
        <p:nvSpPr>
          <p:cNvPr id="3" name="Content Placeholder 2"/>
          <p:cNvSpPr>
            <a:spLocks noGrp="1"/>
          </p:cNvSpPr>
          <p:nvPr>
            <p:ph idx="1"/>
          </p:nvPr>
        </p:nvSpPr>
        <p:spPr>
          <a:xfrm>
            <a:off x="457200" y="1674018"/>
            <a:ext cx="8229600" cy="4452145"/>
          </a:xfrm>
        </p:spPr>
        <p:txBody>
          <a:bodyPr>
            <a:normAutofit/>
          </a:bodyPr>
          <a:lstStyle/>
          <a:p>
            <a:pPr marL="0" indent="0">
              <a:buNone/>
            </a:pPr>
            <a:r>
              <a:rPr lang="en-US" dirty="0"/>
              <a:t>Using the following table, what is the % of yearling bucks in the harvest.</a:t>
            </a:r>
          </a:p>
          <a:p>
            <a:endParaRPr lang="en-US" dirty="0"/>
          </a:p>
          <a:p>
            <a:pPr marL="0" indent="0">
              <a:buNone/>
            </a:pPr>
            <a:r>
              <a:rPr lang="en-US" dirty="0"/>
              <a:t>A. 10%</a:t>
            </a:r>
          </a:p>
          <a:p>
            <a:pPr marL="0" indent="0">
              <a:buNone/>
            </a:pPr>
            <a:r>
              <a:rPr lang="en-US" dirty="0"/>
              <a:t>B. 20%</a:t>
            </a:r>
          </a:p>
          <a:p>
            <a:pPr marL="0" indent="0">
              <a:buNone/>
            </a:pPr>
            <a:r>
              <a:rPr lang="en-US" dirty="0"/>
              <a:t>C. 25%</a:t>
            </a:r>
          </a:p>
          <a:p>
            <a:pPr marL="0" indent="0">
              <a:buNone/>
            </a:pPr>
            <a:r>
              <a:rPr lang="en-US" dirty="0"/>
              <a:t>D. 45%</a:t>
            </a:r>
          </a:p>
        </p:txBody>
      </p:sp>
      <p:graphicFrame>
        <p:nvGraphicFramePr>
          <p:cNvPr id="5" name="Table 4"/>
          <p:cNvGraphicFramePr>
            <a:graphicFrameLocks noGrp="1"/>
          </p:cNvGraphicFramePr>
          <p:nvPr>
            <p:extLst>
              <p:ext uri="{D42A27DB-BD31-4B8C-83A1-F6EECF244321}">
                <p14:modId xmlns:p14="http://schemas.microsoft.com/office/powerpoint/2010/main" val="36088422"/>
              </p:ext>
            </p:extLst>
          </p:nvPr>
        </p:nvGraphicFramePr>
        <p:xfrm>
          <a:off x="2895600" y="2974182"/>
          <a:ext cx="5638800" cy="2209800"/>
        </p:xfrm>
        <a:graphic>
          <a:graphicData uri="http://schemas.openxmlformats.org/drawingml/2006/table">
            <a:tbl>
              <a:tblPr firstRow="1" bandRow="1">
                <a:tableStyleId>{5C22544A-7EE6-4342-B048-85BDC9FD1C3A}</a:tableStyleId>
              </a:tblPr>
              <a:tblGrid>
                <a:gridCol w="3157728">
                  <a:extLst>
                    <a:ext uri="{9D8B030D-6E8A-4147-A177-3AD203B41FA5}">
                      <a16:colId xmlns:a16="http://schemas.microsoft.com/office/drawing/2014/main" val="20000"/>
                    </a:ext>
                  </a:extLst>
                </a:gridCol>
                <a:gridCol w="2481072">
                  <a:extLst>
                    <a:ext uri="{9D8B030D-6E8A-4147-A177-3AD203B41FA5}">
                      <a16:colId xmlns:a16="http://schemas.microsoft.com/office/drawing/2014/main" val="20001"/>
                    </a:ext>
                  </a:extLst>
                </a:gridCol>
              </a:tblGrid>
              <a:tr h="552450">
                <a:tc>
                  <a:txBody>
                    <a:bodyPr/>
                    <a:lstStyle/>
                    <a:p>
                      <a:r>
                        <a:rPr lang="en-US" dirty="0"/>
                        <a:t>Number of yearling bucks</a:t>
                      </a:r>
                    </a:p>
                  </a:txBody>
                  <a:tcPr/>
                </a:tc>
                <a:tc>
                  <a:txBody>
                    <a:bodyPr/>
                    <a:lstStyle/>
                    <a:p>
                      <a:r>
                        <a:rPr lang="en-US" dirty="0"/>
                        <a:t>4</a:t>
                      </a:r>
                    </a:p>
                  </a:txBody>
                  <a:tcPr/>
                </a:tc>
                <a:extLst>
                  <a:ext uri="{0D108BD9-81ED-4DB2-BD59-A6C34878D82A}">
                    <a16:rowId xmlns:a16="http://schemas.microsoft.com/office/drawing/2014/main" val="10000"/>
                  </a:ext>
                </a:extLst>
              </a:tr>
              <a:tr h="552450">
                <a:tc>
                  <a:txBody>
                    <a:bodyPr/>
                    <a:lstStyle/>
                    <a:p>
                      <a:r>
                        <a:rPr lang="en-US" dirty="0"/>
                        <a:t>Number of 2.5 year old bucks</a:t>
                      </a:r>
                    </a:p>
                  </a:txBody>
                  <a:tcPr/>
                </a:tc>
                <a:tc>
                  <a:txBody>
                    <a:bodyPr/>
                    <a:lstStyle/>
                    <a:p>
                      <a:r>
                        <a:rPr lang="en-US" dirty="0"/>
                        <a:t>9</a:t>
                      </a:r>
                    </a:p>
                  </a:txBody>
                  <a:tcPr/>
                </a:tc>
                <a:extLst>
                  <a:ext uri="{0D108BD9-81ED-4DB2-BD59-A6C34878D82A}">
                    <a16:rowId xmlns:a16="http://schemas.microsoft.com/office/drawing/2014/main" val="10001"/>
                  </a:ext>
                </a:extLst>
              </a:tr>
              <a:tr h="552450">
                <a:tc>
                  <a:txBody>
                    <a:bodyPr/>
                    <a:lstStyle/>
                    <a:p>
                      <a:r>
                        <a:rPr lang="en-US" dirty="0"/>
                        <a:t>Number of 3.5 year old bucks</a:t>
                      </a:r>
                    </a:p>
                  </a:txBody>
                  <a:tcPr/>
                </a:tc>
                <a:tc>
                  <a:txBody>
                    <a:bodyPr/>
                    <a:lstStyle/>
                    <a:p>
                      <a:r>
                        <a:rPr lang="en-US" dirty="0"/>
                        <a:t>5</a:t>
                      </a:r>
                    </a:p>
                  </a:txBody>
                  <a:tcPr/>
                </a:tc>
                <a:extLst>
                  <a:ext uri="{0D108BD9-81ED-4DB2-BD59-A6C34878D82A}">
                    <a16:rowId xmlns:a16="http://schemas.microsoft.com/office/drawing/2014/main" val="10002"/>
                  </a:ext>
                </a:extLst>
              </a:tr>
              <a:tr h="552450">
                <a:tc>
                  <a:txBody>
                    <a:bodyPr/>
                    <a:lstStyle/>
                    <a:p>
                      <a:r>
                        <a:rPr lang="en-US" dirty="0"/>
                        <a:t>Number</a:t>
                      </a:r>
                      <a:r>
                        <a:rPr lang="en-US" baseline="0" dirty="0"/>
                        <a:t> of 4.5 + year old bucks</a:t>
                      </a:r>
                      <a:endParaRPr lang="en-US" dirty="0"/>
                    </a:p>
                  </a:txBody>
                  <a:tcPr/>
                </a:tc>
                <a:tc>
                  <a:txBody>
                    <a:bodyPr/>
                    <a:lstStyle/>
                    <a:p>
                      <a:r>
                        <a:rPr lang="en-US" dirty="0"/>
                        <a:t>2</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35AFC008-9DFC-4B53-8A03-84B62F3D8ED3}"/>
              </a:ext>
            </a:extLst>
          </p:cNvPr>
          <p:cNvSpPr txBox="1"/>
          <p:nvPr/>
        </p:nvSpPr>
        <p:spPr>
          <a:xfrm>
            <a:off x="6858000" y="5567699"/>
            <a:ext cx="1905000" cy="1015663"/>
          </a:xfrm>
          <a:prstGeom prst="rect">
            <a:avLst/>
          </a:prstGeom>
          <a:noFill/>
        </p:spPr>
        <p:txBody>
          <a:bodyPr wrap="square" rtlCol="0">
            <a:spAutoFit/>
          </a:bodyPr>
          <a:lstStyle/>
          <a:p>
            <a:pPr algn="r"/>
            <a:r>
              <a:rPr lang="en-US" sz="6000" dirty="0"/>
              <a:t>#23</a:t>
            </a:r>
          </a:p>
        </p:txBody>
      </p:sp>
      <p:sp>
        <p:nvSpPr>
          <p:cNvPr id="7" name="TextBox 6">
            <a:extLst>
              <a:ext uri="{FF2B5EF4-FFF2-40B4-BE49-F238E27FC236}">
                <a16:creationId xmlns:a16="http://schemas.microsoft.com/office/drawing/2014/main" id="{20034C48-9FCE-4DD0-B464-03B48D25E969}"/>
              </a:ext>
            </a:extLst>
          </p:cNvPr>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2"/>
              </a:rPr>
              <a:t>https://georgiawildlife.com/sites/default/files/wrd/pdf/management/2003_Deer_Herd_Management.pdf</a:t>
            </a:r>
            <a:endParaRPr lang="en-US" sz="1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32700" y="5597167"/>
            <a:ext cx="1447800" cy="1015663"/>
          </a:xfrm>
          <a:prstGeom prst="rect">
            <a:avLst/>
          </a:prstGeom>
          <a:noFill/>
        </p:spPr>
        <p:txBody>
          <a:bodyPr wrap="square" rtlCol="0">
            <a:spAutoFit/>
          </a:bodyPr>
          <a:lstStyle/>
          <a:p>
            <a:r>
              <a:rPr lang="en-US" sz="6000" dirty="0"/>
              <a:t>#24</a:t>
            </a:r>
          </a:p>
        </p:txBody>
      </p:sp>
      <p:sp>
        <p:nvSpPr>
          <p:cNvPr id="6" name="TextBox 5"/>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FA137336-4AB4-4416-A6A3-7B08059F40A8}"/>
              </a:ext>
            </a:extLst>
          </p:cNvPr>
          <p:cNvSpPr txBox="1">
            <a:spLocks/>
          </p:cNvSpPr>
          <p:nvPr/>
        </p:nvSpPr>
        <p:spPr>
          <a:xfrm>
            <a:off x="-76200" y="245170"/>
            <a:ext cx="8991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2" name="Rectangle 1">
            <a:extLst>
              <a:ext uri="{FF2B5EF4-FFF2-40B4-BE49-F238E27FC236}">
                <a16:creationId xmlns:a16="http://schemas.microsoft.com/office/drawing/2014/main" id="{BB2470A0-CF91-40F4-81CA-6F324C66FCB0}"/>
              </a:ext>
            </a:extLst>
          </p:cNvPr>
          <p:cNvSpPr/>
          <p:nvPr/>
        </p:nvSpPr>
        <p:spPr>
          <a:xfrm>
            <a:off x="0" y="0"/>
            <a:ext cx="8686800" cy="1323439"/>
          </a:xfrm>
          <a:prstGeom prst="rect">
            <a:avLst/>
          </a:prstGeom>
        </p:spPr>
        <p:txBody>
          <a:bodyPr wrap="square">
            <a:spAutoFit/>
          </a:bodyPr>
          <a:lstStyle/>
          <a:p>
            <a:pPr algn="ctr"/>
            <a:r>
              <a:rPr lang="en-US" sz="4000" dirty="0"/>
              <a:t>2019 Area Training</a:t>
            </a:r>
            <a:br>
              <a:rPr lang="en-US" sz="4000" dirty="0"/>
            </a:br>
            <a:r>
              <a:rPr lang="en-US" sz="4000" dirty="0"/>
              <a:t> Whitetail Deer Management Techniques</a:t>
            </a:r>
          </a:p>
        </p:txBody>
      </p:sp>
      <p:sp>
        <p:nvSpPr>
          <p:cNvPr id="7" name="Content Placeholder 2">
            <a:extLst>
              <a:ext uri="{FF2B5EF4-FFF2-40B4-BE49-F238E27FC236}">
                <a16:creationId xmlns:a16="http://schemas.microsoft.com/office/drawing/2014/main" id="{1E6B7724-FBD2-44FF-85CE-65F4721968EB}"/>
              </a:ext>
            </a:extLst>
          </p:cNvPr>
          <p:cNvSpPr>
            <a:spLocks noGrp="1"/>
          </p:cNvSpPr>
          <p:nvPr>
            <p:ph idx="1"/>
          </p:nvPr>
        </p:nvSpPr>
        <p:spPr>
          <a:xfrm>
            <a:off x="76200" y="1600200"/>
            <a:ext cx="8610600" cy="4885292"/>
          </a:xfrm>
        </p:spPr>
        <p:txBody>
          <a:bodyPr>
            <a:normAutofit fontScale="92500" lnSpcReduction="20000"/>
          </a:bodyPr>
          <a:lstStyle/>
          <a:p>
            <a:pPr marL="0" indent="0">
              <a:buNone/>
            </a:pPr>
            <a:r>
              <a:rPr lang="en-US" dirty="0"/>
              <a:t>The _______ Physiographic regions are the most productive deer regions in Georgia and contain the great majority of deer leases.</a:t>
            </a:r>
          </a:p>
          <a:p>
            <a:pPr marL="0" indent="0">
              <a:buNone/>
            </a:pPr>
            <a:endParaRPr lang="en-US" dirty="0"/>
          </a:p>
          <a:p>
            <a:pPr marL="0" indent="0">
              <a:buNone/>
            </a:pPr>
            <a:r>
              <a:rPr lang="en-US" dirty="0"/>
              <a:t>A. Ridge and Valley, Blue Ridge Mountains and Piedmont.</a:t>
            </a:r>
          </a:p>
          <a:p>
            <a:pPr marL="0" indent="0">
              <a:buNone/>
            </a:pPr>
            <a:r>
              <a:rPr lang="en-US" dirty="0"/>
              <a:t>B. Piedmont, Blue Ridge Mountains and Lower Coastal Plain</a:t>
            </a:r>
          </a:p>
          <a:p>
            <a:pPr marL="0" indent="0">
              <a:buNone/>
            </a:pPr>
            <a:r>
              <a:rPr lang="en-US" dirty="0"/>
              <a:t>C. Piedmont, Ridge and Valley, Upper Coastal Plain.</a:t>
            </a:r>
          </a:p>
          <a:p>
            <a:pPr marL="0" indent="0">
              <a:buNone/>
            </a:pPr>
            <a:r>
              <a:rPr lang="en-US" dirty="0"/>
              <a:t>D. Upper Coastal Plain, Lower Coastal Plain and Blue Ridge Mountains.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a:xfrm>
            <a:off x="228600" y="1524000"/>
            <a:ext cx="8686800" cy="5257800"/>
          </a:xfrm>
        </p:spPr>
        <p:txBody>
          <a:bodyPr>
            <a:noAutofit/>
          </a:bodyPr>
          <a:lstStyle/>
          <a:p>
            <a:pPr marL="0" indent="0">
              <a:buNone/>
            </a:pPr>
            <a:r>
              <a:rPr lang="en-US" sz="4000" dirty="0"/>
              <a:t>Identify the call provided:</a:t>
            </a:r>
          </a:p>
          <a:p>
            <a:endParaRPr lang="en-US" sz="4000" dirty="0"/>
          </a:p>
          <a:p>
            <a:pPr marL="514350" indent="-514350">
              <a:buAutoNum type="alphaUcPeriod"/>
            </a:pPr>
            <a:r>
              <a:rPr lang="en-US" sz="4000" dirty="0"/>
              <a:t>Redhead</a:t>
            </a:r>
          </a:p>
          <a:p>
            <a:pPr marL="514350" indent="-514350">
              <a:buFont typeface="Arial" pitchFamily="34" charset="0"/>
              <a:buAutoNum type="alphaUcPeriod"/>
            </a:pPr>
            <a:r>
              <a:rPr lang="en-US" sz="4000" dirty="0"/>
              <a:t>Blue-winged Teal</a:t>
            </a:r>
          </a:p>
          <a:p>
            <a:pPr marL="514350" indent="-514350">
              <a:buAutoNum type="alphaUcPeriod"/>
            </a:pPr>
            <a:r>
              <a:rPr lang="en-US" sz="4000" dirty="0"/>
              <a:t>Green-winged Teal</a:t>
            </a:r>
          </a:p>
          <a:p>
            <a:pPr marL="514350" indent="-514350">
              <a:buAutoNum type="alphaUcPeriod"/>
            </a:pPr>
            <a:r>
              <a:rPr lang="en-US" sz="4000" dirty="0"/>
              <a:t>Hooded Merganser</a:t>
            </a:r>
          </a:p>
          <a:p>
            <a:pPr marL="514350" indent="-514350">
              <a:buAutoNum type="alphaUcPeriod"/>
            </a:pPr>
            <a:r>
              <a:rPr lang="en-US" sz="4000" dirty="0"/>
              <a:t>Wood Duck</a:t>
            </a:r>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7048500" y="4911614"/>
            <a:ext cx="1866900" cy="1862048"/>
          </a:xfrm>
          <a:prstGeom prst="rect">
            <a:avLst/>
          </a:prstGeom>
          <a:noFill/>
        </p:spPr>
        <p:txBody>
          <a:bodyPr wrap="square" rtlCol="0">
            <a:spAutoFit/>
          </a:bodyPr>
          <a:lstStyle/>
          <a:p>
            <a:r>
              <a:rPr lang="en-US" sz="11500" dirty="0">
                <a:latin typeface="Times New Roman" pitchFamily="18" charset="0"/>
                <a:cs typeface="Times New Roman" pitchFamily="18" charset="0"/>
              </a:rPr>
              <a:t>#1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15200" y="5410200"/>
            <a:ext cx="1600200" cy="1015663"/>
          </a:xfrm>
          <a:prstGeom prst="rect">
            <a:avLst/>
          </a:prstGeom>
          <a:noFill/>
        </p:spPr>
        <p:txBody>
          <a:bodyPr wrap="square" rtlCol="0">
            <a:spAutoFit/>
          </a:bodyPr>
          <a:lstStyle/>
          <a:p>
            <a:r>
              <a:rPr lang="en-US" sz="6000" dirty="0"/>
              <a:t>#25</a:t>
            </a:r>
          </a:p>
        </p:txBody>
      </p:sp>
      <p:sp>
        <p:nvSpPr>
          <p:cNvPr id="6" name="TextBox 5"/>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58B44DDB-AB26-432A-89EF-D095CFD23BAA}"/>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
        <p:nvSpPr>
          <p:cNvPr id="9" name="Content Placeholder 2">
            <a:extLst>
              <a:ext uri="{FF2B5EF4-FFF2-40B4-BE49-F238E27FC236}">
                <a16:creationId xmlns:a16="http://schemas.microsoft.com/office/drawing/2014/main" id="{DF16ED4F-B54B-43B1-BA3E-B4D6C9917716}"/>
              </a:ext>
            </a:extLst>
          </p:cNvPr>
          <p:cNvSpPr>
            <a:spLocks noGrp="1"/>
          </p:cNvSpPr>
          <p:nvPr>
            <p:ph idx="1"/>
          </p:nvPr>
        </p:nvSpPr>
        <p:spPr>
          <a:xfrm>
            <a:off x="457200" y="1600200"/>
            <a:ext cx="8229600" cy="4825663"/>
          </a:xfrm>
        </p:spPr>
        <p:txBody>
          <a:bodyPr>
            <a:normAutofit fontScale="85000" lnSpcReduction="10000"/>
          </a:bodyPr>
          <a:lstStyle/>
          <a:p>
            <a:pPr marL="0" indent="0">
              <a:buNone/>
            </a:pPr>
            <a:r>
              <a:rPr lang="en-US" dirty="0"/>
              <a:t>Which of the following is an advantage to the Quality Deer Objective?</a:t>
            </a:r>
          </a:p>
          <a:p>
            <a:pPr marL="0" indent="0">
              <a:buNone/>
            </a:pPr>
            <a:endParaRPr lang="en-US" dirty="0"/>
          </a:p>
          <a:p>
            <a:pPr marL="0" indent="0">
              <a:buNone/>
            </a:pPr>
            <a:r>
              <a:rPr lang="en-US" dirty="0"/>
              <a:t>A. Behavior of young bucks is observed and enjoyed.</a:t>
            </a:r>
          </a:p>
          <a:p>
            <a:pPr marL="0" indent="0">
              <a:buNone/>
            </a:pPr>
            <a:r>
              <a:rPr lang="en-US" dirty="0"/>
              <a:t>B. Difficult to define “quality” or “trophy” as it varies by area of the state and by individual clubs and members.</a:t>
            </a:r>
          </a:p>
          <a:p>
            <a:pPr marL="0" indent="0">
              <a:buNone/>
            </a:pPr>
            <a:r>
              <a:rPr lang="en-US" dirty="0"/>
              <a:t>C. Some nice young bucks must be passed up, or length of season voluntarily shortened, or buck bag limit voluntarily reduced by hunters.</a:t>
            </a:r>
          </a:p>
          <a:p>
            <a:pPr marL="0" indent="0">
              <a:buNone/>
            </a:pPr>
            <a:r>
              <a:rPr lang="en-US" dirty="0"/>
              <a:t>D. Some young bucks will be lost to hunters on surrounding properties.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43800" y="5486400"/>
            <a:ext cx="1600200" cy="1015663"/>
          </a:xfrm>
          <a:prstGeom prst="rect">
            <a:avLst/>
          </a:prstGeom>
          <a:noFill/>
        </p:spPr>
        <p:txBody>
          <a:bodyPr wrap="square" rtlCol="0">
            <a:spAutoFit/>
          </a:bodyPr>
          <a:lstStyle/>
          <a:p>
            <a:r>
              <a:rPr lang="en-US" sz="6000" dirty="0"/>
              <a:t>#26</a:t>
            </a:r>
          </a:p>
        </p:txBody>
      </p:sp>
      <p:sp>
        <p:nvSpPr>
          <p:cNvPr id="6" name="TextBox 5"/>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9142DA25-AD21-49B2-A754-6D830E659B72}"/>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
        <p:nvSpPr>
          <p:cNvPr id="9" name="Content Placeholder 2">
            <a:extLst>
              <a:ext uri="{FF2B5EF4-FFF2-40B4-BE49-F238E27FC236}">
                <a16:creationId xmlns:a16="http://schemas.microsoft.com/office/drawing/2014/main" id="{028AC208-D3B1-426C-9343-544AAE7CFCCE}"/>
              </a:ext>
            </a:extLst>
          </p:cNvPr>
          <p:cNvSpPr>
            <a:spLocks noGrp="1"/>
          </p:cNvSpPr>
          <p:nvPr>
            <p:ph idx="1"/>
          </p:nvPr>
        </p:nvSpPr>
        <p:spPr>
          <a:xfrm>
            <a:off x="457200" y="1600200"/>
            <a:ext cx="8229600" cy="4525963"/>
          </a:xfrm>
        </p:spPr>
        <p:txBody>
          <a:bodyPr>
            <a:normAutofit/>
          </a:bodyPr>
          <a:lstStyle/>
          <a:p>
            <a:pPr marL="0" indent="0">
              <a:buNone/>
            </a:pPr>
            <a:r>
              <a:rPr lang="en-US" dirty="0"/>
              <a:t>What are the teeth in this deer jawbone called with the arrow pointing to them.</a:t>
            </a:r>
          </a:p>
          <a:p>
            <a:endParaRPr lang="en-US" dirty="0"/>
          </a:p>
          <a:p>
            <a:pPr marL="0" indent="0">
              <a:buNone/>
            </a:pPr>
            <a:r>
              <a:rPr lang="en-US" dirty="0"/>
              <a:t>A. Incisors</a:t>
            </a:r>
          </a:p>
          <a:p>
            <a:pPr marL="0" indent="0">
              <a:buNone/>
            </a:pPr>
            <a:r>
              <a:rPr lang="en-US" dirty="0"/>
              <a:t>B. Molars</a:t>
            </a:r>
          </a:p>
          <a:p>
            <a:pPr marL="0" indent="0">
              <a:buNone/>
            </a:pPr>
            <a:r>
              <a:rPr lang="en-US" dirty="0"/>
              <a:t>C. Premolars</a:t>
            </a:r>
          </a:p>
          <a:p>
            <a:pPr marL="0" indent="0">
              <a:buNone/>
            </a:pPr>
            <a:r>
              <a:rPr lang="en-US" dirty="0"/>
              <a:t>D. Canines</a:t>
            </a:r>
          </a:p>
        </p:txBody>
      </p:sp>
      <p:pic>
        <p:nvPicPr>
          <p:cNvPr id="10" name="Picture 9" descr="deer jawbone.jpg">
            <a:extLst>
              <a:ext uri="{FF2B5EF4-FFF2-40B4-BE49-F238E27FC236}">
                <a16:creationId xmlns:a16="http://schemas.microsoft.com/office/drawing/2014/main" id="{0005EE12-0B71-41BA-B9B4-6F03DCE4E7E7}"/>
              </a:ext>
            </a:extLst>
          </p:cNvPr>
          <p:cNvPicPr>
            <a:picLocks noChangeAspect="1"/>
          </p:cNvPicPr>
          <p:nvPr/>
        </p:nvPicPr>
        <p:blipFill>
          <a:blip r:embed="rId4" cstate="print"/>
          <a:stretch>
            <a:fillRect/>
          </a:stretch>
        </p:blipFill>
        <p:spPr>
          <a:xfrm>
            <a:off x="3924300" y="2990850"/>
            <a:ext cx="3327400" cy="2495550"/>
          </a:xfrm>
          <a:prstGeom prst="rect">
            <a:avLst/>
          </a:prstGeom>
        </p:spPr>
      </p:pic>
      <p:cxnSp>
        <p:nvCxnSpPr>
          <p:cNvPr id="11" name="Straight Arrow Connector 10">
            <a:extLst>
              <a:ext uri="{FF2B5EF4-FFF2-40B4-BE49-F238E27FC236}">
                <a16:creationId xmlns:a16="http://schemas.microsoft.com/office/drawing/2014/main" id="{E32B3E8C-8201-402D-927A-58BCA8DD787A}"/>
              </a:ext>
            </a:extLst>
          </p:cNvPr>
          <p:cNvCxnSpPr/>
          <p:nvPr/>
        </p:nvCxnSpPr>
        <p:spPr>
          <a:xfrm flipH="1">
            <a:off x="5715000" y="2952750"/>
            <a:ext cx="914400" cy="109728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4670286"/>
          </a:xfrm>
        </p:spPr>
        <p:txBody>
          <a:bodyPr>
            <a:normAutofit lnSpcReduction="10000"/>
          </a:bodyPr>
          <a:lstStyle/>
          <a:p>
            <a:pPr marL="0" indent="0">
              <a:buNone/>
            </a:pPr>
            <a:r>
              <a:rPr lang="en-US" sz="2400" dirty="0"/>
              <a:t>If deer recruitment exceeds the total death rate from hunting and other causes in any particular year, then the deer population increases. This increased growth occurs only up to a point. Eventually, the population reaches a size where it exceeds the available food supply (“__________”) and this results in lower recruitment, poor antler development, lower body weights and eventually a lower population as the remaining food supply is damaged.</a:t>
            </a:r>
          </a:p>
          <a:p>
            <a:pPr marL="0" indent="0">
              <a:buNone/>
            </a:pPr>
            <a:endParaRPr lang="en-US" sz="2400" dirty="0"/>
          </a:p>
          <a:p>
            <a:pPr marL="0" indent="0">
              <a:buNone/>
            </a:pPr>
            <a:r>
              <a:rPr lang="en-US" sz="2400" dirty="0"/>
              <a:t>A. Plant Succession</a:t>
            </a:r>
          </a:p>
          <a:p>
            <a:pPr marL="0" indent="0">
              <a:buNone/>
            </a:pPr>
            <a:r>
              <a:rPr lang="en-US" sz="2400" dirty="0"/>
              <a:t>B. Limiting Factors</a:t>
            </a:r>
          </a:p>
          <a:p>
            <a:pPr marL="0" indent="0">
              <a:buNone/>
            </a:pPr>
            <a:r>
              <a:rPr lang="en-US" sz="2400" dirty="0"/>
              <a:t>C. Predation</a:t>
            </a:r>
          </a:p>
          <a:p>
            <a:pPr marL="0" indent="0">
              <a:buNone/>
            </a:pPr>
            <a:r>
              <a:rPr lang="en-US" sz="2400" dirty="0"/>
              <a:t>D. Carrying Capacity</a:t>
            </a:r>
          </a:p>
          <a:p>
            <a:pPr>
              <a:buNone/>
            </a:pPr>
            <a:endParaRPr lang="en-US" sz="2400" dirty="0"/>
          </a:p>
        </p:txBody>
      </p:sp>
      <p:sp>
        <p:nvSpPr>
          <p:cNvPr id="5" name="TextBox 4"/>
          <p:cNvSpPr txBox="1"/>
          <p:nvPr/>
        </p:nvSpPr>
        <p:spPr>
          <a:xfrm>
            <a:off x="7543800" y="5638800"/>
            <a:ext cx="1447800" cy="1015663"/>
          </a:xfrm>
          <a:prstGeom prst="rect">
            <a:avLst/>
          </a:prstGeom>
          <a:noFill/>
        </p:spPr>
        <p:txBody>
          <a:bodyPr wrap="square" rtlCol="0">
            <a:spAutoFit/>
          </a:bodyPr>
          <a:lstStyle/>
          <a:p>
            <a:r>
              <a:rPr lang="en-US" sz="6000" dirty="0"/>
              <a:t>#27</a:t>
            </a:r>
          </a:p>
        </p:txBody>
      </p:sp>
      <p:sp>
        <p:nvSpPr>
          <p:cNvPr id="6" name="TextBox 5"/>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22876A32-95A8-46A9-9E85-78F1C8E8E5E0}"/>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a:t>How many scoreable G points would be counted on the deer with the antler measurements in the following table. All of the points are longer than they are wide.</a:t>
            </a:r>
          </a:p>
          <a:p>
            <a:endParaRPr lang="en-US" dirty="0"/>
          </a:p>
          <a:p>
            <a:endParaRPr lang="en-US" dirty="0"/>
          </a:p>
          <a:p>
            <a:pPr marL="0" indent="0">
              <a:buNone/>
            </a:pPr>
            <a:r>
              <a:rPr lang="en-US" dirty="0"/>
              <a:t>A. 5</a:t>
            </a:r>
          </a:p>
          <a:p>
            <a:pPr marL="0" indent="0">
              <a:buNone/>
            </a:pPr>
            <a:r>
              <a:rPr lang="en-US" dirty="0"/>
              <a:t>B. 6</a:t>
            </a:r>
          </a:p>
          <a:p>
            <a:pPr marL="0" indent="0">
              <a:buNone/>
            </a:pPr>
            <a:r>
              <a:rPr lang="en-US" dirty="0"/>
              <a:t>C. 7</a:t>
            </a:r>
          </a:p>
          <a:p>
            <a:pPr marL="0" indent="0">
              <a:buNone/>
            </a:pPr>
            <a:r>
              <a:rPr lang="en-US" dirty="0"/>
              <a:t>D. 8</a:t>
            </a:r>
          </a:p>
          <a:p>
            <a:pPr marL="0" indent="0">
              <a:buNone/>
            </a:pPr>
            <a:endParaRPr lang="en-US" dirty="0"/>
          </a:p>
        </p:txBody>
      </p:sp>
      <p:sp>
        <p:nvSpPr>
          <p:cNvPr id="8" name="TextBox 7"/>
          <p:cNvSpPr txBox="1"/>
          <p:nvPr/>
        </p:nvSpPr>
        <p:spPr>
          <a:xfrm>
            <a:off x="7543800" y="5486400"/>
            <a:ext cx="1600200" cy="1015663"/>
          </a:xfrm>
          <a:prstGeom prst="rect">
            <a:avLst/>
          </a:prstGeom>
          <a:noFill/>
        </p:spPr>
        <p:txBody>
          <a:bodyPr wrap="square" rtlCol="0">
            <a:spAutoFit/>
          </a:bodyPr>
          <a:lstStyle/>
          <a:p>
            <a:r>
              <a:rPr lang="en-US" sz="6000" dirty="0"/>
              <a:t>#28</a:t>
            </a:r>
          </a:p>
        </p:txBody>
      </p:sp>
      <p:sp>
        <p:nvSpPr>
          <p:cNvPr id="9" name="TextBox 8"/>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10" name="Title 1">
            <a:extLst>
              <a:ext uri="{FF2B5EF4-FFF2-40B4-BE49-F238E27FC236}">
                <a16:creationId xmlns:a16="http://schemas.microsoft.com/office/drawing/2014/main" id="{125B43B2-8884-4AC4-AE25-277E7EAC72B3}"/>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graphicFrame>
        <p:nvGraphicFramePr>
          <p:cNvPr id="11" name="Table 10">
            <a:extLst>
              <a:ext uri="{FF2B5EF4-FFF2-40B4-BE49-F238E27FC236}">
                <a16:creationId xmlns:a16="http://schemas.microsoft.com/office/drawing/2014/main" id="{CDEAF926-0A20-49C6-B9C2-B374DBE12A00}"/>
              </a:ext>
            </a:extLst>
          </p:cNvPr>
          <p:cNvGraphicFramePr>
            <a:graphicFrameLocks noGrp="1"/>
          </p:cNvGraphicFramePr>
          <p:nvPr>
            <p:extLst>
              <p:ext uri="{D42A27DB-BD31-4B8C-83A1-F6EECF244321}">
                <p14:modId xmlns:p14="http://schemas.microsoft.com/office/powerpoint/2010/main" val="4272285834"/>
              </p:ext>
            </p:extLst>
          </p:nvPr>
        </p:nvGraphicFramePr>
        <p:xfrm>
          <a:off x="3048000" y="2895600"/>
          <a:ext cx="5638800" cy="2166741"/>
        </p:xfrm>
        <a:graphic>
          <a:graphicData uri="http://schemas.openxmlformats.org/drawingml/2006/table">
            <a:tbl>
              <a:tblPr firstRow="1" bandRow="1">
                <a:tableStyleId>{5C22544A-7EE6-4342-B048-85BDC9FD1C3A}</a:tableStyleId>
              </a:tblPr>
              <a:tblGrid>
                <a:gridCol w="1452418">
                  <a:extLst>
                    <a:ext uri="{9D8B030D-6E8A-4147-A177-3AD203B41FA5}">
                      <a16:colId xmlns:a16="http://schemas.microsoft.com/office/drawing/2014/main" val="20000"/>
                    </a:ext>
                  </a:extLst>
                </a:gridCol>
                <a:gridCol w="1025236">
                  <a:extLst>
                    <a:ext uri="{9D8B030D-6E8A-4147-A177-3AD203B41FA5}">
                      <a16:colId xmlns:a16="http://schemas.microsoft.com/office/drawing/2014/main" val="20001"/>
                    </a:ext>
                  </a:extLst>
                </a:gridCol>
                <a:gridCol w="1110673">
                  <a:extLst>
                    <a:ext uri="{9D8B030D-6E8A-4147-A177-3AD203B41FA5}">
                      <a16:colId xmlns:a16="http://schemas.microsoft.com/office/drawing/2014/main" val="20002"/>
                    </a:ext>
                  </a:extLst>
                </a:gridCol>
                <a:gridCol w="1110673">
                  <a:extLst>
                    <a:ext uri="{9D8B030D-6E8A-4147-A177-3AD203B41FA5}">
                      <a16:colId xmlns:a16="http://schemas.microsoft.com/office/drawing/2014/main" val="20003"/>
                    </a:ext>
                  </a:extLst>
                </a:gridCol>
                <a:gridCol w="939800">
                  <a:extLst>
                    <a:ext uri="{9D8B030D-6E8A-4147-A177-3AD203B41FA5}">
                      <a16:colId xmlns:a16="http://schemas.microsoft.com/office/drawing/2014/main" val="20004"/>
                    </a:ext>
                  </a:extLst>
                </a:gridCol>
              </a:tblGrid>
              <a:tr h="722247">
                <a:tc>
                  <a:txBody>
                    <a:bodyPr/>
                    <a:lstStyle/>
                    <a:p>
                      <a:endParaRPr lang="en-US" dirty="0"/>
                    </a:p>
                  </a:txBody>
                  <a:tcPr/>
                </a:tc>
                <a:tc>
                  <a:txBody>
                    <a:bodyPr/>
                    <a:lstStyle/>
                    <a:p>
                      <a:r>
                        <a:rPr lang="en-US" dirty="0"/>
                        <a:t>G1</a:t>
                      </a:r>
                    </a:p>
                  </a:txBody>
                  <a:tcPr/>
                </a:tc>
                <a:tc>
                  <a:txBody>
                    <a:bodyPr/>
                    <a:lstStyle/>
                    <a:p>
                      <a:r>
                        <a:rPr lang="en-US" dirty="0"/>
                        <a:t>G2</a:t>
                      </a:r>
                    </a:p>
                  </a:txBody>
                  <a:tcPr/>
                </a:tc>
                <a:tc>
                  <a:txBody>
                    <a:bodyPr/>
                    <a:lstStyle/>
                    <a:p>
                      <a:r>
                        <a:rPr lang="en-US" dirty="0"/>
                        <a:t>G3</a:t>
                      </a:r>
                    </a:p>
                  </a:txBody>
                  <a:tcPr/>
                </a:tc>
                <a:tc>
                  <a:txBody>
                    <a:bodyPr/>
                    <a:lstStyle/>
                    <a:p>
                      <a:r>
                        <a:rPr lang="en-US" dirty="0"/>
                        <a:t>G4</a:t>
                      </a:r>
                    </a:p>
                  </a:txBody>
                  <a:tcPr/>
                </a:tc>
                <a:extLst>
                  <a:ext uri="{0D108BD9-81ED-4DB2-BD59-A6C34878D82A}">
                    <a16:rowId xmlns:a16="http://schemas.microsoft.com/office/drawing/2014/main" val="10000"/>
                  </a:ext>
                </a:extLst>
              </a:tr>
              <a:tr h="722247">
                <a:tc>
                  <a:txBody>
                    <a:bodyPr/>
                    <a:lstStyle/>
                    <a:p>
                      <a:r>
                        <a:rPr lang="en-US" dirty="0"/>
                        <a:t>Left antler</a:t>
                      </a:r>
                    </a:p>
                  </a:txBody>
                  <a:tcPr/>
                </a:tc>
                <a:tc>
                  <a:txBody>
                    <a:bodyPr/>
                    <a:lstStyle/>
                    <a:p>
                      <a:r>
                        <a:rPr lang="en-US" dirty="0"/>
                        <a:t>9 6/8”</a:t>
                      </a:r>
                    </a:p>
                  </a:txBody>
                  <a:tcPr/>
                </a:tc>
                <a:tc>
                  <a:txBody>
                    <a:bodyPr/>
                    <a:lstStyle/>
                    <a:p>
                      <a:r>
                        <a:rPr lang="en-US" dirty="0"/>
                        <a:t>5 0/8”</a:t>
                      </a:r>
                    </a:p>
                  </a:txBody>
                  <a:tcPr/>
                </a:tc>
                <a:tc>
                  <a:txBody>
                    <a:bodyPr/>
                    <a:lstStyle/>
                    <a:p>
                      <a:r>
                        <a:rPr lang="en-US" dirty="0"/>
                        <a:t>3 1/8”</a:t>
                      </a:r>
                    </a:p>
                  </a:txBody>
                  <a:tcPr/>
                </a:tc>
                <a:tc>
                  <a:txBody>
                    <a:bodyPr/>
                    <a:lstStyle/>
                    <a:p>
                      <a:r>
                        <a:rPr lang="en-US" dirty="0"/>
                        <a:t>7/8”</a:t>
                      </a:r>
                    </a:p>
                  </a:txBody>
                  <a:tcPr/>
                </a:tc>
                <a:extLst>
                  <a:ext uri="{0D108BD9-81ED-4DB2-BD59-A6C34878D82A}">
                    <a16:rowId xmlns:a16="http://schemas.microsoft.com/office/drawing/2014/main" val="10001"/>
                  </a:ext>
                </a:extLst>
              </a:tr>
              <a:tr h="722247">
                <a:tc>
                  <a:txBody>
                    <a:bodyPr/>
                    <a:lstStyle/>
                    <a:p>
                      <a:r>
                        <a:rPr lang="en-US" dirty="0"/>
                        <a:t>Right antler</a:t>
                      </a:r>
                    </a:p>
                  </a:txBody>
                  <a:tcPr/>
                </a:tc>
                <a:tc>
                  <a:txBody>
                    <a:bodyPr/>
                    <a:lstStyle/>
                    <a:p>
                      <a:r>
                        <a:rPr lang="en-US" dirty="0"/>
                        <a:t>9 1/8”</a:t>
                      </a:r>
                    </a:p>
                  </a:txBody>
                  <a:tcPr/>
                </a:tc>
                <a:tc>
                  <a:txBody>
                    <a:bodyPr/>
                    <a:lstStyle/>
                    <a:p>
                      <a:r>
                        <a:rPr lang="en-US" dirty="0"/>
                        <a:t>3/8”</a:t>
                      </a:r>
                    </a:p>
                  </a:txBody>
                  <a:tcPr/>
                </a:tc>
                <a:tc>
                  <a:txBody>
                    <a:bodyPr/>
                    <a:lstStyle/>
                    <a:p>
                      <a:r>
                        <a:rPr lang="en-US" dirty="0"/>
                        <a:t>4 3/8”</a:t>
                      </a:r>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876800"/>
          </a:xfrm>
        </p:spPr>
        <p:txBody>
          <a:bodyPr>
            <a:normAutofit/>
          </a:bodyPr>
          <a:lstStyle/>
          <a:p>
            <a:pPr marL="0" indent="0">
              <a:buNone/>
            </a:pPr>
            <a:r>
              <a:rPr lang="en-US" dirty="0"/>
              <a:t>Wildlife Biologists agree that there are two basic ways for hunters to manage their deer populations: 1) harvest management </a:t>
            </a:r>
          </a:p>
          <a:p>
            <a:pPr marL="0" indent="0">
              <a:buNone/>
            </a:pPr>
            <a:r>
              <a:rPr lang="en-US" dirty="0"/>
              <a:t>2) management of the hunting season.</a:t>
            </a:r>
          </a:p>
          <a:p>
            <a:pPr marL="0" indent="0">
              <a:buNone/>
            </a:pPr>
            <a:endParaRPr lang="en-US" dirty="0"/>
          </a:p>
          <a:p>
            <a:pPr marL="0" indent="0">
              <a:buNone/>
            </a:pPr>
            <a:r>
              <a:rPr lang="en-US" dirty="0"/>
              <a:t>A. True</a:t>
            </a:r>
          </a:p>
          <a:p>
            <a:pPr marL="0" indent="0">
              <a:buNone/>
            </a:pPr>
            <a:r>
              <a:rPr lang="en-US" dirty="0"/>
              <a:t>B. False</a:t>
            </a:r>
          </a:p>
        </p:txBody>
      </p:sp>
      <p:sp>
        <p:nvSpPr>
          <p:cNvPr id="5" name="TextBox 4"/>
          <p:cNvSpPr txBox="1"/>
          <p:nvPr/>
        </p:nvSpPr>
        <p:spPr>
          <a:xfrm>
            <a:off x="7391400" y="5486400"/>
            <a:ext cx="1600200" cy="1015663"/>
          </a:xfrm>
          <a:prstGeom prst="rect">
            <a:avLst/>
          </a:prstGeom>
          <a:noFill/>
        </p:spPr>
        <p:txBody>
          <a:bodyPr wrap="square" rtlCol="0">
            <a:spAutoFit/>
          </a:bodyPr>
          <a:lstStyle/>
          <a:p>
            <a:r>
              <a:rPr lang="en-US" sz="6000" dirty="0"/>
              <a:t>#29</a:t>
            </a:r>
          </a:p>
        </p:txBody>
      </p:sp>
      <p:sp>
        <p:nvSpPr>
          <p:cNvPr id="6" name="TextBox 5"/>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9EFBB36E-16C8-4EDA-91B0-CB1DADEBCD09}"/>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15531"/>
            <a:ext cx="8229600" cy="4876800"/>
          </a:xfrm>
        </p:spPr>
        <p:txBody>
          <a:bodyPr>
            <a:normAutofit/>
          </a:bodyPr>
          <a:lstStyle/>
          <a:p>
            <a:pPr marL="0" indent="0">
              <a:buNone/>
            </a:pPr>
            <a:r>
              <a:rPr lang="en-US" dirty="0"/>
              <a:t>According to the food plot checklist, it says to cover the seed. How deep should they be covered.</a:t>
            </a:r>
          </a:p>
          <a:p>
            <a:pPr marL="0" indent="0">
              <a:buNone/>
            </a:pPr>
            <a:endParaRPr lang="en-US" dirty="0"/>
          </a:p>
          <a:p>
            <a:pPr marL="0" indent="0">
              <a:buNone/>
            </a:pPr>
            <a:r>
              <a:rPr lang="en-US" dirty="0"/>
              <a:t>A. Don’t cover the seed, just </a:t>
            </a:r>
            <a:r>
              <a:rPr lang="en-US" dirty="0" err="1"/>
              <a:t>innoculate</a:t>
            </a:r>
            <a:r>
              <a:rPr lang="en-US" dirty="0"/>
              <a:t> it.</a:t>
            </a:r>
          </a:p>
          <a:p>
            <a:pPr marL="0" indent="0">
              <a:buNone/>
            </a:pPr>
            <a:r>
              <a:rPr lang="en-US" dirty="0"/>
              <a:t>B. ¼ inch deep</a:t>
            </a:r>
          </a:p>
          <a:p>
            <a:pPr marL="0" indent="0">
              <a:buNone/>
            </a:pPr>
            <a:r>
              <a:rPr lang="en-US" dirty="0"/>
              <a:t>C. 2 inches deep</a:t>
            </a:r>
          </a:p>
          <a:p>
            <a:pPr marL="0" indent="0">
              <a:buNone/>
            </a:pPr>
            <a:r>
              <a:rPr lang="en-US" dirty="0"/>
              <a:t>D. 3 to 5 inches deep</a:t>
            </a:r>
          </a:p>
          <a:p>
            <a:pPr>
              <a:buNone/>
            </a:pPr>
            <a:endParaRPr lang="en-US" dirty="0"/>
          </a:p>
        </p:txBody>
      </p:sp>
      <p:sp>
        <p:nvSpPr>
          <p:cNvPr id="5" name="TextBox 4"/>
          <p:cNvSpPr txBox="1"/>
          <p:nvPr/>
        </p:nvSpPr>
        <p:spPr>
          <a:xfrm>
            <a:off x="7315200" y="5410200"/>
            <a:ext cx="1600200" cy="1015663"/>
          </a:xfrm>
          <a:prstGeom prst="rect">
            <a:avLst/>
          </a:prstGeom>
          <a:noFill/>
        </p:spPr>
        <p:txBody>
          <a:bodyPr wrap="square" rtlCol="0">
            <a:spAutoFit/>
          </a:bodyPr>
          <a:lstStyle/>
          <a:p>
            <a:r>
              <a:rPr lang="en-US" sz="6000" dirty="0"/>
              <a:t>#30</a:t>
            </a:r>
          </a:p>
        </p:txBody>
      </p:sp>
      <p:sp>
        <p:nvSpPr>
          <p:cNvPr id="6" name="TextBox 5"/>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006A8E9A-728A-4527-9309-9F3C5644EDD7}"/>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43800" y="5562600"/>
            <a:ext cx="1600200" cy="1015663"/>
          </a:xfrm>
          <a:prstGeom prst="rect">
            <a:avLst/>
          </a:prstGeom>
          <a:noFill/>
        </p:spPr>
        <p:txBody>
          <a:bodyPr wrap="square" rtlCol="0">
            <a:spAutoFit/>
          </a:bodyPr>
          <a:lstStyle/>
          <a:p>
            <a:r>
              <a:rPr lang="en-US" sz="6000" dirty="0"/>
              <a:t>#31</a:t>
            </a:r>
          </a:p>
        </p:txBody>
      </p:sp>
      <p:sp>
        <p:nvSpPr>
          <p:cNvPr id="7" name="TextBox 6"/>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10" name="Title 1">
            <a:extLst>
              <a:ext uri="{FF2B5EF4-FFF2-40B4-BE49-F238E27FC236}">
                <a16:creationId xmlns:a16="http://schemas.microsoft.com/office/drawing/2014/main" id="{890C835B-A773-49C1-9D24-3B042FCD3821}"/>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
        <p:nvSpPr>
          <p:cNvPr id="11" name="Content Placeholder 2">
            <a:extLst>
              <a:ext uri="{FF2B5EF4-FFF2-40B4-BE49-F238E27FC236}">
                <a16:creationId xmlns:a16="http://schemas.microsoft.com/office/drawing/2014/main" id="{0DF71B9B-9179-45B1-B8B5-66825A45066D}"/>
              </a:ext>
            </a:extLst>
          </p:cNvPr>
          <p:cNvSpPr>
            <a:spLocks noGrp="1"/>
          </p:cNvSpPr>
          <p:nvPr>
            <p:ph idx="1"/>
          </p:nvPr>
        </p:nvSpPr>
        <p:spPr>
          <a:xfrm>
            <a:off x="457200" y="1600200"/>
            <a:ext cx="8534400" cy="4525963"/>
          </a:xfrm>
        </p:spPr>
        <p:txBody>
          <a:bodyPr>
            <a:normAutofit fontScale="92500" lnSpcReduction="10000"/>
          </a:bodyPr>
          <a:lstStyle/>
          <a:p>
            <a:pPr marL="0" indent="0">
              <a:buNone/>
            </a:pPr>
            <a:r>
              <a:rPr lang="en-US" dirty="0"/>
              <a:t>______ is similar to corn but is drought tolerant and much easier to grow. It is adapted to all regions and should be broadcast in May or June. It’s an excellent annual food source for deer.</a:t>
            </a:r>
          </a:p>
          <a:p>
            <a:pPr marL="0" indent="0">
              <a:buNone/>
            </a:pPr>
            <a:endParaRPr lang="en-US" dirty="0"/>
          </a:p>
          <a:p>
            <a:pPr marL="0" indent="0">
              <a:buNone/>
            </a:pPr>
            <a:r>
              <a:rPr lang="en-US" dirty="0"/>
              <a:t>A. Grain sorghum</a:t>
            </a:r>
          </a:p>
          <a:p>
            <a:pPr marL="0" indent="0">
              <a:buNone/>
            </a:pPr>
            <a:r>
              <a:rPr lang="en-US" dirty="0"/>
              <a:t>B. Soybeans</a:t>
            </a:r>
          </a:p>
          <a:p>
            <a:pPr marL="0" indent="0">
              <a:buNone/>
            </a:pPr>
            <a:r>
              <a:rPr lang="en-US" dirty="0"/>
              <a:t>C. Ladino Clover</a:t>
            </a:r>
          </a:p>
          <a:p>
            <a:pPr marL="0" indent="0">
              <a:buNone/>
            </a:pPr>
            <a:r>
              <a:rPr lang="en-US" dirty="0"/>
              <a:t>D. Crown vetch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1400" y="5618331"/>
            <a:ext cx="1648522" cy="1015663"/>
          </a:xfrm>
          <a:prstGeom prst="rect">
            <a:avLst/>
          </a:prstGeom>
          <a:noFill/>
        </p:spPr>
        <p:txBody>
          <a:bodyPr wrap="square" rtlCol="0">
            <a:spAutoFit/>
          </a:bodyPr>
          <a:lstStyle/>
          <a:p>
            <a:r>
              <a:rPr lang="en-US" sz="6000" dirty="0"/>
              <a:t>#32</a:t>
            </a:r>
          </a:p>
        </p:txBody>
      </p:sp>
      <p:sp>
        <p:nvSpPr>
          <p:cNvPr id="6" name="TextBox 5"/>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328417A7-FD7A-4C2A-A21C-AF92D80C13E9}"/>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
        <p:nvSpPr>
          <p:cNvPr id="9" name="Content Placeholder 2">
            <a:extLst>
              <a:ext uri="{FF2B5EF4-FFF2-40B4-BE49-F238E27FC236}">
                <a16:creationId xmlns:a16="http://schemas.microsoft.com/office/drawing/2014/main" id="{35436081-DFAE-4808-97BF-DAB8D90F66C3}"/>
              </a:ext>
            </a:extLst>
          </p:cNvPr>
          <p:cNvSpPr>
            <a:spLocks noGrp="1"/>
          </p:cNvSpPr>
          <p:nvPr>
            <p:ph idx="1"/>
          </p:nvPr>
        </p:nvSpPr>
        <p:spPr>
          <a:xfrm>
            <a:off x="457200" y="1600200"/>
            <a:ext cx="8382000" cy="4525963"/>
          </a:xfrm>
        </p:spPr>
        <p:txBody>
          <a:bodyPr>
            <a:normAutofit/>
          </a:bodyPr>
          <a:lstStyle/>
          <a:p>
            <a:pPr marL="0" indent="0">
              <a:buNone/>
            </a:pPr>
            <a:r>
              <a:rPr lang="en-US" dirty="0"/>
              <a:t>Which of the following is a disadvantage to the Trophy Buck Objective?</a:t>
            </a:r>
          </a:p>
          <a:p>
            <a:pPr marL="0" indent="0">
              <a:buNone/>
            </a:pPr>
            <a:endParaRPr lang="en-US" dirty="0"/>
          </a:p>
          <a:p>
            <a:pPr marL="0" indent="0">
              <a:buNone/>
            </a:pPr>
            <a:r>
              <a:rPr lang="en-US" dirty="0"/>
              <a:t>A. Very few deer seen while hunting.</a:t>
            </a:r>
          </a:p>
          <a:p>
            <a:pPr marL="0" indent="0">
              <a:buNone/>
            </a:pPr>
            <a:r>
              <a:rPr lang="en-US" dirty="0"/>
              <a:t>B. Total Deer harvest is low.</a:t>
            </a:r>
          </a:p>
          <a:p>
            <a:pPr marL="0" indent="0">
              <a:buNone/>
            </a:pPr>
            <a:r>
              <a:rPr lang="en-US" dirty="0"/>
              <a:t>C. More bucks die of natural causes, road kill, or surrounding hunting pressure.</a:t>
            </a:r>
          </a:p>
          <a:p>
            <a:pPr marL="0" indent="0">
              <a:buNone/>
            </a:pPr>
            <a:r>
              <a:rPr lang="en-US" dirty="0"/>
              <a:t>D. All of the above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pPr>
              <a:buNone/>
            </a:pPr>
            <a:r>
              <a:rPr lang="en-US" dirty="0"/>
              <a:t>Age the jawbone.</a:t>
            </a:r>
          </a:p>
          <a:p>
            <a:endParaRPr lang="en-US" dirty="0"/>
          </a:p>
          <a:p>
            <a:pPr marL="514350" indent="-514350">
              <a:buAutoNum type="alphaUcPeriod"/>
            </a:pPr>
            <a:r>
              <a:rPr lang="en-US" dirty="0"/>
              <a:t>6 Months old</a:t>
            </a:r>
          </a:p>
          <a:p>
            <a:pPr marL="514350" indent="-514350">
              <a:buAutoNum type="alphaUcPeriod"/>
            </a:pPr>
            <a:r>
              <a:rPr lang="en-US" dirty="0"/>
              <a:t>1.5 years old</a:t>
            </a:r>
          </a:p>
          <a:p>
            <a:pPr marL="514350" indent="-514350">
              <a:buAutoNum type="alphaUcPeriod"/>
            </a:pPr>
            <a:r>
              <a:rPr lang="en-US" dirty="0"/>
              <a:t>2.5 years old</a:t>
            </a:r>
          </a:p>
          <a:p>
            <a:pPr marL="514350" indent="-514350">
              <a:buAutoNum type="alphaUcPeriod"/>
            </a:pPr>
            <a:r>
              <a:rPr lang="en-US" dirty="0"/>
              <a:t>3.5 years old</a:t>
            </a:r>
          </a:p>
          <a:p>
            <a:pPr marL="514350" indent="-514350">
              <a:buAutoNum type="alphaUcPeriod"/>
            </a:pPr>
            <a:r>
              <a:rPr lang="en-US" dirty="0"/>
              <a:t>4.5 years old or older</a:t>
            </a:r>
          </a:p>
          <a:p>
            <a:pPr>
              <a:buNone/>
            </a:pPr>
            <a:endParaRPr lang="en-US" dirty="0"/>
          </a:p>
        </p:txBody>
      </p:sp>
      <p:sp>
        <p:nvSpPr>
          <p:cNvPr id="5" name="TextBox 4"/>
          <p:cNvSpPr txBox="1"/>
          <p:nvPr/>
        </p:nvSpPr>
        <p:spPr>
          <a:xfrm>
            <a:off x="7391400" y="5562600"/>
            <a:ext cx="1447800" cy="1015663"/>
          </a:xfrm>
          <a:prstGeom prst="rect">
            <a:avLst/>
          </a:prstGeom>
          <a:noFill/>
        </p:spPr>
        <p:txBody>
          <a:bodyPr wrap="square" rtlCol="0">
            <a:spAutoFit/>
          </a:bodyPr>
          <a:lstStyle/>
          <a:p>
            <a:r>
              <a:rPr lang="en-US" sz="6000" dirty="0"/>
              <a:t>#33</a:t>
            </a:r>
          </a:p>
        </p:txBody>
      </p:sp>
      <p:sp>
        <p:nvSpPr>
          <p:cNvPr id="6" name="TextBox 5"/>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D3E1C9F8-89AE-4DE1-91CE-8ABA070D6D47}"/>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a:buNone/>
            </a:pPr>
            <a:r>
              <a:rPr lang="en-US" dirty="0"/>
              <a:t>Age the jawbone.</a:t>
            </a:r>
          </a:p>
          <a:p>
            <a:pPr>
              <a:buNone/>
            </a:pPr>
            <a:endParaRPr lang="en-US" dirty="0"/>
          </a:p>
          <a:p>
            <a:pPr marL="514350" indent="-514350">
              <a:buAutoNum type="alphaUcPeriod"/>
            </a:pPr>
            <a:r>
              <a:rPr lang="en-US" dirty="0"/>
              <a:t>6 Months old</a:t>
            </a:r>
          </a:p>
          <a:p>
            <a:pPr marL="514350" indent="-514350">
              <a:buAutoNum type="alphaUcPeriod"/>
            </a:pPr>
            <a:r>
              <a:rPr lang="en-US" dirty="0"/>
              <a:t>1.5 years old</a:t>
            </a:r>
          </a:p>
          <a:p>
            <a:pPr marL="514350" indent="-514350">
              <a:buAutoNum type="alphaUcPeriod"/>
            </a:pPr>
            <a:r>
              <a:rPr lang="en-US" dirty="0"/>
              <a:t>2.5 years old</a:t>
            </a:r>
          </a:p>
          <a:p>
            <a:pPr marL="514350" indent="-514350">
              <a:buAutoNum type="alphaUcPeriod"/>
            </a:pPr>
            <a:r>
              <a:rPr lang="en-US" dirty="0"/>
              <a:t>3.5 years old</a:t>
            </a:r>
          </a:p>
          <a:p>
            <a:pPr marL="514350" indent="-514350">
              <a:buAutoNum type="alphaUcPeriod"/>
            </a:pPr>
            <a:r>
              <a:rPr lang="en-US" dirty="0"/>
              <a:t>4.5 years old or older</a:t>
            </a:r>
          </a:p>
          <a:p>
            <a:pPr>
              <a:buNone/>
            </a:pPr>
            <a:endParaRPr lang="en-US" dirty="0"/>
          </a:p>
        </p:txBody>
      </p:sp>
      <p:sp>
        <p:nvSpPr>
          <p:cNvPr id="5" name="TextBox 4"/>
          <p:cNvSpPr txBox="1"/>
          <p:nvPr/>
        </p:nvSpPr>
        <p:spPr>
          <a:xfrm>
            <a:off x="7086600" y="5410201"/>
            <a:ext cx="1828800" cy="1015663"/>
          </a:xfrm>
          <a:prstGeom prst="rect">
            <a:avLst/>
          </a:prstGeom>
          <a:noFill/>
        </p:spPr>
        <p:txBody>
          <a:bodyPr wrap="square" rtlCol="0">
            <a:spAutoFit/>
          </a:bodyPr>
          <a:lstStyle/>
          <a:p>
            <a:r>
              <a:rPr lang="en-US" sz="6000" dirty="0"/>
              <a:t>#34</a:t>
            </a:r>
          </a:p>
        </p:txBody>
      </p:sp>
      <p:sp>
        <p:nvSpPr>
          <p:cNvPr id="6" name="TextBox 5"/>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70156EDC-46BD-48EF-8640-19F532717736}"/>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592"/>
            <a:ext cx="8229600" cy="1143000"/>
          </a:xfrm>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a:xfrm>
            <a:off x="228600" y="1452265"/>
            <a:ext cx="8686800" cy="5257800"/>
          </a:xfrm>
        </p:spPr>
        <p:txBody>
          <a:bodyPr>
            <a:normAutofit/>
          </a:bodyPr>
          <a:lstStyle/>
          <a:p>
            <a:pPr marL="0" indent="0">
              <a:buNone/>
            </a:pPr>
            <a:r>
              <a:rPr lang="en-US" sz="4000" dirty="0"/>
              <a:t>Identify the call provided:</a:t>
            </a:r>
          </a:p>
          <a:p>
            <a:endParaRPr lang="en-US" sz="4000" dirty="0"/>
          </a:p>
          <a:p>
            <a:pPr marL="514350" indent="-514350">
              <a:buAutoNum type="alphaUcPeriod"/>
            </a:pPr>
            <a:r>
              <a:rPr lang="en-US" sz="4000" dirty="0"/>
              <a:t>Woodcock</a:t>
            </a:r>
          </a:p>
          <a:p>
            <a:pPr marL="514350" indent="-514350">
              <a:buFont typeface="Arial" pitchFamily="34" charset="0"/>
              <a:buAutoNum type="alphaUcPeriod"/>
            </a:pPr>
            <a:r>
              <a:rPr lang="en-US" sz="4000" dirty="0"/>
              <a:t>Crow</a:t>
            </a:r>
          </a:p>
          <a:p>
            <a:pPr marL="514350" indent="-514350">
              <a:buFont typeface="Arial" pitchFamily="34" charset="0"/>
              <a:buAutoNum type="alphaUcPeriod"/>
            </a:pPr>
            <a:r>
              <a:rPr lang="en-US" sz="4000" dirty="0"/>
              <a:t>Hooded Merganser</a:t>
            </a:r>
          </a:p>
          <a:p>
            <a:pPr marL="514350" indent="-514350">
              <a:buFont typeface="Arial" pitchFamily="34" charset="0"/>
              <a:buAutoNum type="alphaUcPeriod"/>
            </a:pPr>
            <a:r>
              <a:rPr lang="en-US" sz="4000" dirty="0"/>
              <a:t>Redhead</a:t>
            </a:r>
          </a:p>
          <a:p>
            <a:pPr marL="514350" indent="-514350">
              <a:buFont typeface="Arial" pitchFamily="34" charset="0"/>
              <a:buAutoNum type="alphaUcPeriod"/>
            </a:pPr>
            <a:r>
              <a:rPr lang="en-US" sz="4000" dirty="0"/>
              <a:t>Canvasback</a:t>
            </a:r>
          </a:p>
          <a:p>
            <a:pPr marL="514350" indent="-514350">
              <a:buAutoNum type="alphaUcPeriod"/>
            </a:pPr>
            <a:endParaRPr lang="en-US" sz="4000"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6781800" y="4800600"/>
            <a:ext cx="2057400" cy="1862048"/>
          </a:xfrm>
          <a:prstGeom prst="rect">
            <a:avLst/>
          </a:prstGeom>
          <a:noFill/>
        </p:spPr>
        <p:txBody>
          <a:bodyPr wrap="square" rtlCol="0">
            <a:spAutoFit/>
          </a:bodyPr>
          <a:lstStyle/>
          <a:p>
            <a:r>
              <a:rPr lang="en-US" sz="11500" dirty="0">
                <a:latin typeface="Times New Roman" pitchFamily="18" charset="0"/>
                <a:cs typeface="Times New Roman" pitchFamily="18" charset="0"/>
              </a:rPr>
              <a:t>#2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lnSpcReduction="10000"/>
          </a:bodyPr>
          <a:lstStyle/>
          <a:p>
            <a:pPr>
              <a:buNone/>
            </a:pPr>
            <a:r>
              <a:rPr lang="en-US" dirty="0"/>
              <a:t>Age the jawbone.</a:t>
            </a:r>
          </a:p>
          <a:p>
            <a:endParaRPr lang="en-US" dirty="0"/>
          </a:p>
          <a:p>
            <a:pPr marL="514350" indent="-514350">
              <a:buAutoNum type="alphaUcPeriod"/>
            </a:pPr>
            <a:r>
              <a:rPr lang="en-US" dirty="0"/>
              <a:t>6 Months old</a:t>
            </a:r>
          </a:p>
          <a:p>
            <a:pPr marL="514350" indent="-514350">
              <a:buAutoNum type="alphaUcPeriod"/>
            </a:pPr>
            <a:r>
              <a:rPr lang="en-US" dirty="0"/>
              <a:t>1.5 years old</a:t>
            </a:r>
          </a:p>
          <a:p>
            <a:pPr marL="514350" indent="-514350">
              <a:buAutoNum type="alphaUcPeriod"/>
            </a:pPr>
            <a:r>
              <a:rPr lang="en-US" dirty="0"/>
              <a:t>2.5 years old</a:t>
            </a:r>
          </a:p>
          <a:p>
            <a:pPr marL="514350" indent="-514350">
              <a:buAutoNum type="alphaUcPeriod"/>
            </a:pPr>
            <a:r>
              <a:rPr lang="en-US" dirty="0"/>
              <a:t>3.5 years old</a:t>
            </a:r>
          </a:p>
          <a:p>
            <a:pPr marL="514350" indent="-514350">
              <a:buAutoNum type="alphaUcPeriod"/>
            </a:pPr>
            <a:r>
              <a:rPr lang="en-US" dirty="0"/>
              <a:t>4.5 years old or older</a:t>
            </a:r>
          </a:p>
          <a:p>
            <a:endParaRPr lang="en-US" dirty="0"/>
          </a:p>
          <a:p>
            <a:endParaRPr lang="en-US" dirty="0"/>
          </a:p>
        </p:txBody>
      </p:sp>
      <p:sp>
        <p:nvSpPr>
          <p:cNvPr id="5" name="TextBox 4"/>
          <p:cNvSpPr txBox="1"/>
          <p:nvPr/>
        </p:nvSpPr>
        <p:spPr>
          <a:xfrm>
            <a:off x="7467600" y="5562600"/>
            <a:ext cx="1447800" cy="1015663"/>
          </a:xfrm>
          <a:prstGeom prst="rect">
            <a:avLst/>
          </a:prstGeom>
          <a:noFill/>
        </p:spPr>
        <p:txBody>
          <a:bodyPr wrap="square" rtlCol="0">
            <a:spAutoFit/>
          </a:bodyPr>
          <a:lstStyle/>
          <a:p>
            <a:r>
              <a:rPr lang="en-US" sz="6000" dirty="0"/>
              <a:t>#35</a:t>
            </a:r>
          </a:p>
        </p:txBody>
      </p:sp>
      <p:sp>
        <p:nvSpPr>
          <p:cNvPr id="6" name="TextBox 5"/>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F40AC59C-C770-4485-BBCB-8DF1A0BDF5EF}"/>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229600" cy="4190999"/>
          </a:xfrm>
        </p:spPr>
        <p:txBody>
          <a:bodyPr>
            <a:normAutofit/>
          </a:bodyPr>
          <a:lstStyle/>
          <a:p>
            <a:pPr>
              <a:buNone/>
            </a:pPr>
            <a:r>
              <a:rPr lang="en-US" dirty="0"/>
              <a:t>Age the jawbone.</a:t>
            </a:r>
          </a:p>
          <a:p>
            <a:endParaRPr lang="en-US" dirty="0"/>
          </a:p>
          <a:p>
            <a:pPr marL="514350" indent="-514350">
              <a:buAutoNum type="alphaUcPeriod"/>
            </a:pPr>
            <a:r>
              <a:rPr lang="en-US" dirty="0"/>
              <a:t>6 Months old</a:t>
            </a:r>
          </a:p>
          <a:p>
            <a:pPr marL="514350" indent="-514350">
              <a:buAutoNum type="alphaUcPeriod"/>
            </a:pPr>
            <a:r>
              <a:rPr lang="en-US" dirty="0"/>
              <a:t>1.5 years old</a:t>
            </a:r>
          </a:p>
          <a:p>
            <a:pPr marL="514350" indent="-514350">
              <a:buAutoNum type="alphaUcPeriod"/>
            </a:pPr>
            <a:r>
              <a:rPr lang="en-US" dirty="0"/>
              <a:t>2.5 years old</a:t>
            </a:r>
          </a:p>
          <a:p>
            <a:pPr marL="514350" indent="-514350">
              <a:buAutoNum type="alphaUcPeriod"/>
            </a:pPr>
            <a:r>
              <a:rPr lang="en-US" dirty="0"/>
              <a:t>3.5 years old</a:t>
            </a:r>
          </a:p>
          <a:p>
            <a:pPr marL="514350" indent="-514350">
              <a:buAutoNum type="alphaUcPeriod"/>
            </a:pPr>
            <a:r>
              <a:rPr lang="en-US" dirty="0"/>
              <a:t>4.5 years old or older</a:t>
            </a:r>
          </a:p>
        </p:txBody>
      </p:sp>
      <p:sp>
        <p:nvSpPr>
          <p:cNvPr id="5" name="TextBox 4"/>
          <p:cNvSpPr txBox="1"/>
          <p:nvPr/>
        </p:nvSpPr>
        <p:spPr>
          <a:xfrm>
            <a:off x="7391400" y="5486400"/>
            <a:ext cx="1524000" cy="1015663"/>
          </a:xfrm>
          <a:prstGeom prst="rect">
            <a:avLst/>
          </a:prstGeom>
          <a:noFill/>
        </p:spPr>
        <p:txBody>
          <a:bodyPr wrap="square" rtlCol="0">
            <a:spAutoFit/>
          </a:bodyPr>
          <a:lstStyle/>
          <a:p>
            <a:r>
              <a:rPr lang="en-US" sz="6000" dirty="0"/>
              <a:t>#36</a:t>
            </a:r>
          </a:p>
        </p:txBody>
      </p:sp>
      <p:sp>
        <p:nvSpPr>
          <p:cNvPr id="7" name="TextBox 6"/>
          <p:cNvSpPr txBox="1"/>
          <p:nvPr/>
        </p:nvSpPr>
        <p:spPr>
          <a:xfrm>
            <a:off x="0" y="6550223"/>
            <a:ext cx="8839200" cy="307777"/>
          </a:xfrm>
          <a:prstGeom prst="rect">
            <a:avLst/>
          </a:prstGeom>
          <a:noFill/>
        </p:spPr>
        <p:txBody>
          <a:bodyPr wrap="square" rtlCol="0">
            <a:spAutoFit/>
          </a:bodyPr>
          <a:lstStyle/>
          <a:p>
            <a:pPr marL="0" lvl="1"/>
            <a:r>
              <a:rPr lang="en-US" sz="1400" dirty="0">
                <a:latin typeface="Times New Roman" pitchFamily="18" charset="0"/>
                <a:cs typeface="Times New Roman" pitchFamily="18" charset="0"/>
              </a:rPr>
              <a:t>Source: </a:t>
            </a:r>
            <a:r>
              <a:rPr lang="en-US" sz="1400" dirty="0">
                <a:hlinkClick r:id="rId3"/>
              </a:rPr>
              <a:t>https://georgiawildlife.com/sites/default/files/wrd/pdf/management/2003_Deer_Herd_Management.pdf</a:t>
            </a:r>
            <a:endParaRPr lang="en-US" sz="1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394A1EBE-A164-47D6-AF70-A3F1EB0BDA44}"/>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a:buNone/>
            </a:pPr>
            <a:r>
              <a:rPr lang="en-US" dirty="0"/>
              <a:t>Measure the </a:t>
            </a:r>
            <a:r>
              <a:rPr lang="en-US" u="sng" dirty="0"/>
              <a:t>____________________________</a:t>
            </a:r>
          </a:p>
          <a:p>
            <a:pPr>
              <a:buNone/>
            </a:pPr>
            <a:endParaRPr lang="en-US" u="sng" dirty="0"/>
          </a:p>
          <a:p>
            <a:pPr>
              <a:buNone/>
            </a:pPr>
            <a:r>
              <a:rPr lang="en-US" dirty="0"/>
              <a:t>A. ______</a:t>
            </a:r>
          </a:p>
          <a:p>
            <a:pPr>
              <a:buNone/>
            </a:pPr>
            <a:r>
              <a:rPr lang="en-US" dirty="0"/>
              <a:t>B. ______</a:t>
            </a:r>
          </a:p>
          <a:p>
            <a:pPr>
              <a:buNone/>
            </a:pPr>
            <a:r>
              <a:rPr lang="en-US" dirty="0"/>
              <a:t>C. ______</a:t>
            </a:r>
          </a:p>
          <a:p>
            <a:pPr>
              <a:buNone/>
            </a:pPr>
            <a:r>
              <a:rPr lang="en-US" dirty="0"/>
              <a:t>D. ______</a:t>
            </a:r>
          </a:p>
          <a:p>
            <a:pPr>
              <a:buNone/>
            </a:pPr>
            <a:r>
              <a:rPr lang="en-US" dirty="0"/>
              <a:t>E. ______</a:t>
            </a:r>
          </a:p>
          <a:p>
            <a:endParaRPr lang="en-US" dirty="0"/>
          </a:p>
        </p:txBody>
      </p:sp>
      <p:sp>
        <p:nvSpPr>
          <p:cNvPr id="5" name="TextBox 4"/>
          <p:cNvSpPr txBox="1"/>
          <p:nvPr/>
        </p:nvSpPr>
        <p:spPr>
          <a:xfrm>
            <a:off x="7467600" y="5638801"/>
            <a:ext cx="1447800" cy="1015663"/>
          </a:xfrm>
          <a:prstGeom prst="rect">
            <a:avLst/>
          </a:prstGeom>
          <a:noFill/>
        </p:spPr>
        <p:txBody>
          <a:bodyPr wrap="square" rtlCol="0">
            <a:spAutoFit/>
          </a:bodyPr>
          <a:lstStyle/>
          <a:p>
            <a:r>
              <a:rPr lang="en-US" sz="6000" dirty="0"/>
              <a:t>#37</a:t>
            </a:r>
          </a:p>
        </p:txBody>
      </p:sp>
      <p:sp>
        <p:nvSpPr>
          <p:cNvPr id="6" name="TextBox 5"/>
          <p:cNvSpPr txBox="1"/>
          <p:nvPr/>
        </p:nvSpPr>
        <p:spPr>
          <a:xfrm>
            <a:off x="533400" y="6400800"/>
            <a:ext cx="6553200" cy="307777"/>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http://www.boone-crockett.org/pdf/SC_whitetail_typical.pdf</a:t>
            </a:r>
            <a:r>
              <a:rPr lang="en-US" sz="1400" dirty="0">
                <a:latin typeface="Times New Roman" pitchFamily="18" charset="0"/>
                <a:cs typeface="Times New Roman" pitchFamily="18" charset="0"/>
              </a:rPr>
              <a:t> </a:t>
            </a:r>
          </a:p>
        </p:txBody>
      </p:sp>
      <p:sp>
        <p:nvSpPr>
          <p:cNvPr id="8" name="Title 1">
            <a:extLst>
              <a:ext uri="{FF2B5EF4-FFF2-40B4-BE49-F238E27FC236}">
                <a16:creationId xmlns:a16="http://schemas.microsoft.com/office/drawing/2014/main" id="{9FE265F1-C2CF-44A9-8799-0ACC86331553}"/>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lstStyle/>
          <a:p>
            <a:pPr>
              <a:buNone/>
            </a:pPr>
            <a:r>
              <a:rPr lang="en-US" dirty="0"/>
              <a:t>Measure the </a:t>
            </a:r>
            <a:r>
              <a:rPr lang="en-US" u="sng" dirty="0"/>
              <a:t>____________________________</a:t>
            </a:r>
          </a:p>
          <a:p>
            <a:pPr>
              <a:buNone/>
            </a:pPr>
            <a:endParaRPr lang="en-US" u="sng" dirty="0"/>
          </a:p>
          <a:p>
            <a:pPr>
              <a:buNone/>
            </a:pPr>
            <a:r>
              <a:rPr lang="en-US" dirty="0"/>
              <a:t>A. ______</a:t>
            </a:r>
          </a:p>
          <a:p>
            <a:pPr>
              <a:buNone/>
            </a:pPr>
            <a:r>
              <a:rPr lang="en-US" dirty="0"/>
              <a:t>B. ______</a:t>
            </a:r>
          </a:p>
          <a:p>
            <a:pPr>
              <a:buNone/>
            </a:pPr>
            <a:r>
              <a:rPr lang="en-US" dirty="0"/>
              <a:t>C. ______</a:t>
            </a:r>
          </a:p>
          <a:p>
            <a:pPr>
              <a:buNone/>
            </a:pPr>
            <a:r>
              <a:rPr lang="en-US" dirty="0"/>
              <a:t>D. ______</a:t>
            </a:r>
          </a:p>
          <a:p>
            <a:pPr>
              <a:buNone/>
            </a:pPr>
            <a:r>
              <a:rPr lang="en-US" dirty="0"/>
              <a:t>E. ______</a:t>
            </a:r>
          </a:p>
          <a:p>
            <a:endParaRPr lang="en-US" dirty="0"/>
          </a:p>
        </p:txBody>
      </p:sp>
      <p:sp>
        <p:nvSpPr>
          <p:cNvPr id="5" name="TextBox 4"/>
          <p:cNvSpPr txBox="1"/>
          <p:nvPr/>
        </p:nvSpPr>
        <p:spPr>
          <a:xfrm>
            <a:off x="7467600" y="5638800"/>
            <a:ext cx="1447800" cy="1015663"/>
          </a:xfrm>
          <a:prstGeom prst="rect">
            <a:avLst/>
          </a:prstGeom>
          <a:noFill/>
        </p:spPr>
        <p:txBody>
          <a:bodyPr wrap="square" rtlCol="0">
            <a:spAutoFit/>
          </a:bodyPr>
          <a:lstStyle/>
          <a:p>
            <a:r>
              <a:rPr lang="en-US" sz="6000" dirty="0"/>
              <a:t>#38</a:t>
            </a:r>
          </a:p>
        </p:txBody>
      </p:sp>
      <p:sp>
        <p:nvSpPr>
          <p:cNvPr id="6" name="TextBox 5"/>
          <p:cNvSpPr txBox="1"/>
          <p:nvPr/>
        </p:nvSpPr>
        <p:spPr>
          <a:xfrm>
            <a:off x="609600" y="6400800"/>
            <a:ext cx="6553200" cy="307777"/>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http://www.boone-crockett.org/pdf/SC_whitetail_typical.pdf</a:t>
            </a:r>
            <a:r>
              <a:rPr lang="en-US" sz="1400" dirty="0">
                <a:latin typeface="Times New Roman" pitchFamily="18" charset="0"/>
                <a:cs typeface="Times New Roman" pitchFamily="18" charset="0"/>
              </a:rPr>
              <a:t> </a:t>
            </a:r>
          </a:p>
        </p:txBody>
      </p:sp>
      <p:sp>
        <p:nvSpPr>
          <p:cNvPr id="8" name="Title 1">
            <a:extLst>
              <a:ext uri="{FF2B5EF4-FFF2-40B4-BE49-F238E27FC236}">
                <a16:creationId xmlns:a16="http://schemas.microsoft.com/office/drawing/2014/main" id="{DDA9C608-6422-4433-94C2-65708E6E4019}"/>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pPr>
              <a:buNone/>
            </a:pPr>
            <a:r>
              <a:rPr lang="en-US" dirty="0"/>
              <a:t>Measure the </a:t>
            </a:r>
            <a:r>
              <a:rPr lang="en-US" u="sng" dirty="0"/>
              <a:t>___________________________</a:t>
            </a:r>
          </a:p>
          <a:p>
            <a:endParaRPr lang="en-US" u="sng" dirty="0"/>
          </a:p>
          <a:p>
            <a:pPr>
              <a:buNone/>
            </a:pPr>
            <a:r>
              <a:rPr lang="en-US" dirty="0"/>
              <a:t>A. ______</a:t>
            </a:r>
          </a:p>
          <a:p>
            <a:pPr>
              <a:buNone/>
            </a:pPr>
            <a:r>
              <a:rPr lang="en-US" dirty="0"/>
              <a:t>B. ______</a:t>
            </a:r>
          </a:p>
          <a:p>
            <a:pPr>
              <a:buNone/>
            </a:pPr>
            <a:r>
              <a:rPr lang="en-US" dirty="0"/>
              <a:t>C. ______</a:t>
            </a:r>
          </a:p>
          <a:p>
            <a:pPr>
              <a:buNone/>
            </a:pPr>
            <a:r>
              <a:rPr lang="en-US" dirty="0"/>
              <a:t>D. ______</a:t>
            </a:r>
          </a:p>
          <a:p>
            <a:pPr>
              <a:buNone/>
            </a:pPr>
            <a:r>
              <a:rPr lang="en-US" dirty="0"/>
              <a:t>E. ______</a:t>
            </a:r>
          </a:p>
          <a:p>
            <a:endParaRPr lang="en-US" dirty="0"/>
          </a:p>
        </p:txBody>
      </p:sp>
      <p:sp>
        <p:nvSpPr>
          <p:cNvPr id="5" name="TextBox 4"/>
          <p:cNvSpPr txBox="1"/>
          <p:nvPr/>
        </p:nvSpPr>
        <p:spPr>
          <a:xfrm>
            <a:off x="7315200" y="5562600"/>
            <a:ext cx="1676400" cy="1015663"/>
          </a:xfrm>
          <a:prstGeom prst="rect">
            <a:avLst/>
          </a:prstGeom>
          <a:noFill/>
        </p:spPr>
        <p:txBody>
          <a:bodyPr wrap="square" rtlCol="0">
            <a:spAutoFit/>
          </a:bodyPr>
          <a:lstStyle/>
          <a:p>
            <a:r>
              <a:rPr lang="en-US" sz="6000" dirty="0"/>
              <a:t>#39</a:t>
            </a:r>
          </a:p>
        </p:txBody>
      </p:sp>
      <p:sp>
        <p:nvSpPr>
          <p:cNvPr id="6" name="TextBox 5"/>
          <p:cNvSpPr txBox="1"/>
          <p:nvPr/>
        </p:nvSpPr>
        <p:spPr>
          <a:xfrm>
            <a:off x="533400" y="6400800"/>
            <a:ext cx="6553200" cy="307777"/>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http://www.boone-crockett.org/pdf/SC_whitetail_typical.pdf</a:t>
            </a:r>
            <a:r>
              <a:rPr lang="en-US" sz="1400" dirty="0">
                <a:latin typeface="Times New Roman" pitchFamily="18" charset="0"/>
                <a:cs typeface="Times New Roman" pitchFamily="18" charset="0"/>
              </a:rPr>
              <a:t> </a:t>
            </a:r>
          </a:p>
        </p:txBody>
      </p:sp>
      <p:sp>
        <p:nvSpPr>
          <p:cNvPr id="8" name="Title 1">
            <a:extLst>
              <a:ext uri="{FF2B5EF4-FFF2-40B4-BE49-F238E27FC236}">
                <a16:creationId xmlns:a16="http://schemas.microsoft.com/office/drawing/2014/main" id="{C18E37C7-7FF4-40A3-929E-BA97EE5DCC5E}"/>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pPr>
              <a:buNone/>
            </a:pPr>
            <a:r>
              <a:rPr lang="en-US" dirty="0"/>
              <a:t>Measure the </a:t>
            </a:r>
            <a:r>
              <a:rPr lang="en-US" u="sng" dirty="0"/>
              <a:t>___________________________</a:t>
            </a:r>
          </a:p>
          <a:p>
            <a:endParaRPr lang="en-US" u="sng" dirty="0"/>
          </a:p>
          <a:p>
            <a:pPr>
              <a:buNone/>
            </a:pPr>
            <a:r>
              <a:rPr lang="en-US" dirty="0"/>
              <a:t>A. ______</a:t>
            </a:r>
          </a:p>
          <a:p>
            <a:pPr>
              <a:buNone/>
            </a:pPr>
            <a:r>
              <a:rPr lang="en-US" dirty="0"/>
              <a:t>B. ______</a:t>
            </a:r>
          </a:p>
          <a:p>
            <a:pPr>
              <a:buNone/>
            </a:pPr>
            <a:r>
              <a:rPr lang="en-US" dirty="0"/>
              <a:t>C. ______</a:t>
            </a:r>
          </a:p>
          <a:p>
            <a:pPr>
              <a:buNone/>
            </a:pPr>
            <a:r>
              <a:rPr lang="en-US" dirty="0"/>
              <a:t>D. ______</a:t>
            </a:r>
          </a:p>
          <a:p>
            <a:pPr>
              <a:buNone/>
            </a:pPr>
            <a:r>
              <a:rPr lang="en-US" dirty="0"/>
              <a:t>E. ______</a:t>
            </a:r>
          </a:p>
          <a:p>
            <a:pPr>
              <a:buNone/>
            </a:pPr>
            <a:endParaRPr lang="en-US" u="sng" dirty="0"/>
          </a:p>
          <a:p>
            <a:pPr>
              <a:buNone/>
            </a:pPr>
            <a:endParaRPr lang="en-US" u="sng" dirty="0"/>
          </a:p>
        </p:txBody>
      </p:sp>
      <p:sp>
        <p:nvSpPr>
          <p:cNvPr id="5" name="TextBox 4"/>
          <p:cNvSpPr txBox="1"/>
          <p:nvPr/>
        </p:nvSpPr>
        <p:spPr>
          <a:xfrm>
            <a:off x="7162800" y="5638800"/>
            <a:ext cx="1676400" cy="1015663"/>
          </a:xfrm>
          <a:prstGeom prst="rect">
            <a:avLst/>
          </a:prstGeom>
          <a:noFill/>
        </p:spPr>
        <p:txBody>
          <a:bodyPr wrap="square" rtlCol="0">
            <a:spAutoFit/>
          </a:bodyPr>
          <a:lstStyle/>
          <a:p>
            <a:r>
              <a:rPr lang="en-US" sz="6000" dirty="0"/>
              <a:t>#40</a:t>
            </a:r>
          </a:p>
        </p:txBody>
      </p:sp>
      <p:sp>
        <p:nvSpPr>
          <p:cNvPr id="6" name="TextBox 5"/>
          <p:cNvSpPr txBox="1"/>
          <p:nvPr/>
        </p:nvSpPr>
        <p:spPr>
          <a:xfrm>
            <a:off x="685800" y="6400800"/>
            <a:ext cx="6553200" cy="307777"/>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http://www.boone-crockett.org/pdf/SC_whitetail_typical.pdf</a:t>
            </a:r>
            <a:r>
              <a:rPr lang="en-US" sz="1400" dirty="0">
                <a:latin typeface="Times New Roman" pitchFamily="18" charset="0"/>
                <a:cs typeface="Times New Roman" pitchFamily="18" charset="0"/>
              </a:rPr>
              <a:t> </a:t>
            </a:r>
          </a:p>
        </p:txBody>
      </p:sp>
      <p:sp>
        <p:nvSpPr>
          <p:cNvPr id="8" name="Title 1">
            <a:extLst>
              <a:ext uri="{FF2B5EF4-FFF2-40B4-BE49-F238E27FC236}">
                <a16:creationId xmlns:a16="http://schemas.microsoft.com/office/drawing/2014/main" id="{3B141649-D66F-4EFF-844B-BA544B6421BE}"/>
              </a:ext>
            </a:extLst>
          </p:cNvPr>
          <p:cNvSpPr>
            <a:spLocks noGrp="1"/>
          </p:cNvSpPr>
          <p:nvPr>
            <p:ph type="title"/>
          </p:nvPr>
        </p:nvSpPr>
        <p:spPr>
          <a:xfrm>
            <a:off x="0" y="274638"/>
            <a:ext cx="8991600" cy="1143000"/>
          </a:xfrm>
        </p:spPr>
        <p:txBody>
          <a:bodyPr>
            <a:normAutofit fontScale="90000"/>
          </a:bodyPr>
          <a:lstStyle/>
          <a:p>
            <a:r>
              <a:rPr lang="en-US" dirty="0"/>
              <a:t>2019 Area Training</a:t>
            </a:r>
            <a:br>
              <a:rPr lang="en-US" dirty="0"/>
            </a:br>
            <a:r>
              <a:rPr lang="en-US" dirty="0"/>
              <a:t> Whitetail Deer Management Techniques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200" cy="1143000"/>
          </a:xfrm>
        </p:spPr>
        <p:txBody>
          <a:bodyPr>
            <a:noAutofit/>
          </a:bodyPr>
          <a:lstStyle/>
          <a:p>
            <a:r>
              <a:rPr lang="en-US" sz="3600" dirty="0"/>
              <a:t>2019 Area Training</a:t>
            </a:r>
            <a:br>
              <a:rPr lang="en-US" sz="3600" dirty="0"/>
            </a:br>
            <a:r>
              <a:rPr lang="en-US" sz="3600" dirty="0"/>
              <a:t> Whitetail Deer Management Techniques Key</a:t>
            </a:r>
          </a:p>
        </p:txBody>
      </p:sp>
      <p:sp>
        <p:nvSpPr>
          <p:cNvPr id="3" name="Content Placeholder 2"/>
          <p:cNvSpPr>
            <a:spLocks noGrp="1"/>
          </p:cNvSpPr>
          <p:nvPr>
            <p:ph sz="half" idx="1"/>
          </p:nvPr>
        </p:nvSpPr>
        <p:spPr>
          <a:xfrm>
            <a:off x="381000" y="1447800"/>
            <a:ext cx="4114800" cy="4953000"/>
          </a:xfrm>
        </p:spPr>
        <p:txBody>
          <a:bodyPr>
            <a:noAutofit/>
          </a:bodyPr>
          <a:lstStyle/>
          <a:p>
            <a:pPr marL="514350" indent="-514350">
              <a:buNone/>
            </a:pPr>
            <a:r>
              <a:rPr lang="en-US" sz="2400" dirty="0">
                <a:latin typeface="Times New Roman" panose="02020603050405020304" pitchFamily="18" charset="0"/>
                <a:cs typeface="Times New Roman" panose="02020603050405020304" pitchFamily="18" charset="0"/>
              </a:rPr>
              <a:t>21. A, </a:t>
            </a:r>
            <a:r>
              <a:rPr lang="en-US" sz="2400" dirty="0" err="1">
                <a:latin typeface="Times New Roman" panose="02020603050405020304" pitchFamily="18" charset="0"/>
                <a:cs typeface="Times New Roman" panose="02020603050405020304" pitchFamily="18" charset="0"/>
              </a:rPr>
              <a:t>pg</a:t>
            </a:r>
            <a:r>
              <a:rPr lang="en-US" sz="2400" dirty="0">
                <a:latin typeface="Times New Roman" panose="02020603050405020304" pitchFamily="18" charset="0"/>
                <a:cs typeface="Times New Roman" panose="02020603050405020304" pitchFamily="18" charset="0"/>
              </a:rPr>
              <a:t> 5</a:t>
            </a:r>
          </a:p>
          <a:p>
            <a:pPr marL="514350" indent="-514350">
              <a:buNone/>
            </a:pPr>
            <a:r>
              <a:rPr lang="en-US" sz="2400" dirty="0">
                <a:latin typeface="Times New Roman" panose="02020603050405020304" pitchFamily="18" charset="0"/>
                <a:cs typeface="Times New Roman" panose="02020603050405020304" pitchFamily="18" charset="0"/>
              </a:rPr>
              <a:t>22.D,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15</a:t>
            </a:r>
          </a:p>
          <a:p>
            <a:pPr marL="514350" indent="-514350">
              <a:buNone/>
            </a:pPr>
            <a:r>
              <a:rPr lang="en-US" sz="2400" dirty="0">
                <a:latin typeface="Times New Roman" pitchFamily="18" charset="0"/>
                <a:cs typeface="Times New Roman" pitchFamily="18" charset="0"/>
              </a:rPr>
              <a:t>23. B,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18</a:t>
            </a:r>
          </a:p>
          <a:p>
            <a:pPr marL="514350" indent="-514350">
              <a:buNone/>
            </a:pPr>
            <a:r>
              <a:rPr lang="en-US" sz="2400" dirty="0">
                <a:latin typeface="Times New Roman" pitchFamily="18" charset="0"/>
                <a:cs typeface="Times New Roman" pitchFamily="18" charset="0"/>
              </a:rPr>
              <a:t>24. C,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15</a:t>
            </a:r>
          </a:p>
          <a:p>
            <a:pPr marL="514350" indent="-514350">
              <a:buNone/>
            </a:pPr>
            <a:r>
              <a:rPr lang="en-US" sz="2400" dirty="0">
                <a:latin typeface="Times New Roman" pitchFamily="18" charset="0"/>
                <a:cs typeface="Times New Roman" pitchFamily="18" charset="0"/>
              </a:rPr>
              <a:t>25. A,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8</a:t>
            </a:r>
          </a:p>
          <a:p>
            <a:pPr marL="514350" indent="-514350">
              <a:buNone/>
            </a:pPr>
            <a:r>
              <a:rPr lang="en-US" sz="2400" dirty="0">
                <a:latin typeface="Times New Roman" pitchFamily="18" charset="0"/>
                <a:cs typeface="Times New Roman" pitchFamily="18" charset="0"/>
              </a:rPr>
              <a:t>26. B,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32</a:t>
            </a:r>
          </a:p>
          <a:p>
            <a:pPr marL="514350" indent="-514350">
              <a:buNone/>
            </a:pPr>
            <a:r>
              <a:rPr lang="en-US" sz="2400" dirty="0">
                <a:latin typeface="Times New Roman" pitchFamily="18" charset="0"/>
                <a:cs typeface="Times New Roman" pitchFamily="18" charset="0"/>
              </a:rPr>
              <a:t>27. D,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6</a:t>
            </a:r>
          </a:p>
          <a:p>
            <a:pPr marL="514350" indent="-514350">
              <a:buNone/>
            </a:pPr>
            <a:r>
              <a:rPr lang="en-US" sz="2400" dirty="0">
                <a:latin typeface="Times New Roman" pitchFamily="18" charset="0"/>
                <a:cs typeface="Times New Roman" pitchFamily="18" charset="0"/>
              </a:rPr>
              <a:t>28. A,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11</a:t>
            </a:r>
          </a:p>
          <a:p>
            <a:pPr marL="514350" indent="-514350">
              <a:buNone/>
            </a:pPr>
            <a:r>
              <a:rPr lang="en-US" sz="2400" dirty="0">
                <a:latin typeface="Times New Roman" pitchFamily="18" charset="0"/>
                <a:cs typeface="Times New Roman" pitchFamily="18" charset="0"/>
              </a:rPr>
              <a:t>29. B,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5</a:t>
            </a:r>
          </a:p>
          <a:p>
            <a:pPr marL="514350" indent="-514350">
              <a:buNone/>
            </a:pPr>
            <a:r>
              <a:rPr lang="en-US" sz="2400" dirty="0">
                <a:latin typeface="Times New Roman" pitchFamily="18" charset="0"/>
                <a:cs typeface="Times New Roman" pitchFamily="18" charset="0"/>
              </a:rPr>
              <a:t>30. B,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31</a:t>
            </a:r>
          </a:p>
          <a:p>
            <a:pPr marL="514350" indent="-514350">
              <a:buAutoNum type="arabicPeriod"/>
            </a:pPr>
            <a:endParaRPr lang="en-US" sz="2400" dirty="0"/>
          </a:p>
        </p:txBody>
      </p:sp>
      <p:sp>
        <p:nvSpPr>
          <p:cNvPr id="5" name="Content Placeholder 4"/>
          <p:cNvSpPr>
            <a:spLocks noGrp="1"/>
          </p:cNvSpPr>
          <p:nvPr>
            <p:ph sz="half" idx="2"/>
          </p:nvPr>
        </p:nvSpPr>
        <p:spPr>
          <a:xfrm>
            <a:off x="4495800" y="1371600"/>
            <a:ext cx="4038600" cy="4724400"/>
          </a:xfrm>
        </p:spPr>
        <p:txBody>
          <a:bodyPr>
            <a:normAutofit/>
          </a:bodyPr>
          <a:lstStyle/>
          <a:p>
            <a:pPr marL="514350" indent="-514350">
              <a:buNone/>
            </a:pPr>
            <a:r>
              <a:rPr lang="en-US" sz="2400" dirty="0">
                <a:latin typeface="Times New Roman" pitchFamily="18" charset="0"/>
                <a:cs typeface="Times New Roman" pitchFamily="18" charset="0"/>
              </a:rPr>
              <a:t>31. A, </a:t>
            </a:r>
            <a:r>
              <a:rPr lang="en-US" sz="2400" dirty="0" err="1">
                <a:latin typeface="Times New Roman" pitchFamily="18" charset="0"/>
                <a:cs typeface="Times New Roman" pitchFamily="18" charset="0"/>
              </a:rPr>
              <a:t>pg</a:t>
            </a:r>
            <a:r>
              <a:rPr lang="en-US" sz="2400" dirty="0">
                <a:latin typeface="Times New Roman" pitchFamily="18" charset="0"/>
                <a:cs typeface="Times New Roman" pitchFamily="18" charset="0"/>
              </a:rPr>
              <a:t> 25</a:t>
            </a:r>
          </a:p>
          <a:p>
            <a:pPr marL="514350" indent="-514350">
              <a:buNone/>
            </a:pPr>
            <a:r>
              <a:rPr lang="en-US" sz="2400" dirty="0">
                <a:latin typeface="Times New Roman" pitchFamily="18" charset="0"/>
                <a:cs typeface="Times New Roman" pitchFamily="18" charset="0"/>
              </a:rPr>
              <a:t>32. D, pg 8</a:t>
            </a:r>
          </a:p>
          <a:p>
            <a:pPr marL="514350" indent="-514350">
              <a:buNone/>
            </a:pPr>
            <a:r>
              <a:rPr lang="en-US" sz="2400" dirty="0">
                <a:latin typeface="Times New Roman" pitchFamily="18" charset="0"/>
                <a:cs typeface="Times New Roman" pitchFamily="18" charset="0"/>
              </a:rPr>
              <a:t>33.</a:t>
            </a:r>
          </a:p>
          <a:p>
            <a:pPr marL="514350" indent="-514350">
              <a:buNone/>
            </a:pPr>
            <a:r>
              <a:rPr lang="en-US" sz="2400" dirty="0">
                <a:latin typeface="Times New Roman" pitchFamily="18" charset="0"/>
                <a:cs typeface="Times New Roman" pitchFamily="18" charset="0"/>
              </a:rPr>
              <a:t>34.</a:t>
            </a:r>
          </a:p>
          <a:p>
            <a:pPr marL="514350" indent="-514350">
              <a:buNone/>
            </a:pPr>
            <a:r>
              <a:rPr lang="en-US" sz="2400" dirty="0">
                <a:latin typeface="Times New Roman" pitchFamily="18" charset="0"/>
                <a:cs typeface="Times New Roman" pitchFamily="18" charset="0"/>
              </a:rPr>
              <a:t>35.</a:t>
            </a:r>
          </a:p>
          <a:p>
            <a:pPr marL="514350" indent="-514350">
              <a:buNone/>
            </a:pPr>
            <a:r>
              <a:rPr lang="en-US" sz="2400" dirty="0">
                <a:latin typeface="Times New Roman" pitchFamily="18" charset="0"/>
                <a:cs typeface="Times New Roman" pitchFamily="18" charset="0"/>
              </a:rPr>
              <a:t>36.</a:t>
            </a:r>
          </a:p>
          <a:p>
            <a:pPr marL="514350" indent="-514350">
              <a:buNone/>
            </a:pPr>
            <a:r>
              <a:rPr lang="en-US" sz="2400" dirty="0">
                <a:latin typeface="Times New Roman" pitchFamily="18" charset="0"/>
                <a:cs typeface="Times New Roman" pitchFamily="18" charset="0"/>
              </a:rPr>
              <a:t>37.</a:t>
            </a:r>
          </a:p>
          <a:p>
            <a:pPr marL="514350" indent="-514350">
              <a:buNone/>
            </a:pPr>
            <a:r>
              <a:rPr lang="en-US" sz="2400" dirty="0">
                <a:latin typeface="Times New Roman" pitchFamily="18" charset="0"/>
                <a:cs typeface="Times New Roman" pitchFamily="18" charset="0"/>
              </a:rPr>
              <a:t>38.</a:t>
            </a:r>
          </a:p>
          <a:p>
            <a:pPr marL="514350" indent="-514350">
              <a:buNone/>
            </a:pPr>
            <a:r>
              <a:rPr lang="en-US" sz="2400" dirty="0">
                <a:latin typeface="Times New Roman" pitchFamily="18" charset="0"/>
                <a:cs typeface="Times New Roman" pitchFamily="18" charset="0"/>
              </a:rPr>
              <a:t>39.</a:t>
            </a:r>
          </a:p>
          <a:p>
            <a:pPr marL="514350" indent="-514350">
              <a:buNone/>
            </a:pPr>
            <a:r>
              <a:rPr lang="en-US" sz="2400" dirty="0">
                <a:latin typeface="Times New Roman" pitchFamily="18" charset="0"/>
                <a:cs typeface="Times New Roman" pitchFamily="18" charset="0"/>
              </a:rPr>
              <a:t>40.</a:t>
            </a:r>
          </a:p>
        </p:txBody>
      </p:sp>
      <p:sp>
        <p:nvSpPr>
          <p:cNvPr id="4" name="TextBox 3"/>
          <p:cNvSpPr txBox="1"/>
          <p:nvPr/>
        </p:nvSpPr>
        <p:spPr>
          <a:xfrm>
            <a:off x="7696200" y="5257800"/>
            <a:ext cx="990600" cy="646331"/>
          </a:xfrm>
          <a:prstGeom prst="rect">
            <a:avLst/>
          </a:prstGeom>
          <a:noFill/>
        </p:spPr>
        <p:txBody>
          <a:bodyPr wrap="square" rtlCol="0">
            <a:spAutoFit/>
          </a:bodyPr>
          <a:lstStyle/>
          <a:p>
            <a:endParaRPr lang="en-US" sz="3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447800"/>
            <a:ext cx="8763000" cy="1569660"/>
          </a:xfrm>
          <a:prstGeom prst="rect">
            <a:avLst/>
          </a:prstGeom>
        </p:spPr>
        <p:txBody>
          <a:bodyPr wrap="square">
            <a:spAutoFit/>
          </a:bodyPr>
          <a:lstStyle/>
          <a:p>
            <a:pPr algn="ctr"/>
            <a:r>
              <a:rPr lang="en-US" sz="4800" dirty="0"/>
              <a:t>2019 Area Wildlife Training</a:t>
            </a:r>
          </a:p>
          <a:p>
            <a:pPr algn="ctr"/>
            <a:r>
              <a:rPr lang="en-US" sz="4800" dirty="0"/>
              <a:t> General Identification Practicum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
        <p:nvSpPr>
          <p:cNvPr id="8" name="TextBox 7"/>
          <p:cNvSpPr txBox="1"/>
          <p:nvPr/>
        </p:nvSpPr>
        <p:spPr>
          <a:xfrm>
            <a:off x="7162800" y="50292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#41</a:t>
            </a:r>
          </a:p>
        </p:txBody>
      </p:sp>
      <p:sp>
        <p:nvSpPr>
          <p:cNvPr id="10" name="Text Box 9"/>
          <p:cNvSpPr txBox="1">
            <a:spLocks noChangeArrowheads="1"/>
          </p:cNvSpPr>
          <p:nvPr/>
        </p:nvSpPr>
        <p:spPr bwMode="auto">
          <a:xfrm>
            <a:off x="533400" y="2286000"/>
            <a:ext cx="7239000" cy="39624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4400" b="0" i="0" u="none" strike="noStrike" kern="1200" cap="none" spc="0" normalizeH="0" baseline="0" noProof="0" dirty="0">
                <a:ln>
                  <a:noFill/>
                </a:ln>
                <a:solidFill>
                  <a:srgbClr val="000000"/>
                </a:solidFill>
                <a:effectLst/>
                <a:uLnTx/>
                <a:uFillTx/>
                <a:latin typeface="Times New Roman" pitchFamily="18" charset="0"/>
                <a:ea typeface="+mn-ea"/>
                <a:cs typeface="+mn-cs"/>
              </a:rPr>
              <a:t>A. Black Bear</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4400" b="0" i="0" u="none" strike="noStrike" kern="1200" cap="none" spc="0" normalizeH="0" baseline="0" noProof="0" dirty="0">
                <a:ln>
                  <a:noFill/>
                </a:ln>
                <a:solidFill>
                  <a:srgbClr val="000000"/>
                </a:solidFill>
                <a:effectLst/>
                <a:uLnTx/>
                <a:uFillTx/>
                <a:latin typeface="Times New Roman" pitchFamily="18" charset="0"/>
                <a:ea typeface="+mn-ea"/>
                <a:cs typeface="+mn-cs"/>
              </a:rPr>
              <a:t>B. Coyote</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4400" dirty="0">
                <a:solidFill>
                  <a:srgbClr val="000000"/>
                </a:solidFill>
                <a:latin typeface="Times New Roman" pitchFamily="18" charset="0"/>
              </a:rPr>
              <a:t>C. </a:t>
            </a:r>
            <a:r>
              <a:rPr kumimoji="0" lang="en-US" sz="14400" b="0" i="0" u="none" strike="noStrike" kern="1200" cap="none" spc="0" normalizeH="0" baseline="0" noProof="0" dirty="0">
                <a:ln>
                  <a:noFill/>
                </a:ln>
                <a:solidFill>
                  <a:srgbClr val="000000"/>
                </a:solidFill>
                <a:effectLst/>
                <a:uLnTx/>
                <a:uFillTx/>
                <a:latin typeface="Times New Roman" pitchFamily="18" charset="0"/>
                <a:ea typeface="+mn-ea"/>
                <a:cs typeface="+mn-cs"/>
              </a:rPr>
              <a:t>Feral Hog</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4400" b="0" i="0" u="none" strike="noStrike" kern="1200" cap="none" spc="0" normalizeH="0" baseline="0" noProof="0" dirty="0">
                <a:ln>
                  <a:noFill/>
                </a:ln>
                <a:solidFill>
                  <a:srgbClr val="000000"/>
                </a:solidFill>
                <a:effectLst/>
                <a:uLnTx/>
                <a:uFillTx/>
                <a:latin typeface="Times New Roman" pitchFamily="18" charset="0"/>
                <a:ea typeface="+mn-ea"/>
                <a:cs typeface="+mn-cs"/>
              </a:rPr>
              <a:t>D. Fox</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4400" b="0" i="0" u="none" strike="noStrike" kern="1200" cap="none" spc="0" normalizeH="0" baseline="0" noProof="0" dirty="0">
                <a:ln>
                  <a:noFill/>
                </a:ln>
                <a:solidFill>
                  <a:srgbClr val="000000"/>
                </a:solidFill>
                <a:effectLst/>
                <a:uLnTx/>
                <a:uFillTx/>
                <a:latin typeface="Times New Roman" pitchFamily="18" charset="0"/>
                <a:ea typeface="+mn-ea"/>
                <a:cs typeface="+mn-cs"/>
              </a:rPr>
              <a:t>E. Bobcat</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#42</a:t>
            </a:r>
          </a:p>
        </p:txBody>
      </p:sp>
      <p:sp>
        <p:nvSpPr>
          <p:cNvPr id="1033" name="Text Box 9"/>
          <p:cNvSpPr txBox="1">
            <a:spLocks noGrp="1" noChangeArrowheads="1"/>
          </p:cNvSpPr>
          <p:nvPr>
            <p:ph idx="1"/>
          </p:nvPr>
        </p:nvSpPr>
        <p:spPr bwMode="auto">
          <a:xfrm>
            <a:off x="228600" y="1676400"/>
            <a:ext cx="6934200" cy="441960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10" name="Text Box 9"/>
          <p:cNvSpPr txBox="1">
            <a:spLocks noChangeArrowheads="1"/>
          </p:cNvSpPr>
          <p:nvPr/>
        </p:nvSpPr>
        <p:spPr bwMode="auto">
          <a:xfrm>
            <a:off x="762000" y="2286000"/>
            <a:ext cx="7086600" cy="40386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Canebrake Rattlesnake</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Copperhead Snake</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Coral Snake</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Pigmy Rattlesnake</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Eastern Diamondback Rattlesnake</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9" name="Title 3">
            <a:extLst>
              <a:ext uri="{FF2B5EF4-FFF2-40B4-BE49-F238E27FC236}">
                <a16:creationId xmlns:a16="http://schemas.microsoft.com/office/drawing/2014/main" id="{8386E34E-40CE-49E6-8FB8-4AC95E8310A6}"/>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a:xfrm>
            <a:off x="457200" y="1600200"/>
            <a:ext cx="8686800" cy="5257800"/>
          </a:xfrm>
        </p:spPr>
        <p:txBody>
          <a:bodyPr>
            <a:normAutofit/>
          </a:bodyPr>
          <a:lstStyle/>
          <a:p>
            <a:pPr marL="0" indent="0">
              <a:buNone/>
            </a:pPr>
            <a:r>
              <a:rPr lang="en-US" sz="4000" dirty="0"/>
              <a:t>Identify the call provided:</a:t>
            </a:r>
          </a:p>
          <a:p>
            <a:pPr>
              <a:buNone/>
            </a:pPr>
            <a:endParaRPr lang="en-US" sz="4000" dirty="0"/>
          </a:p>
          <a:p>
            <a:pPr marL="514350" indent="-514350">
              <a:buAutoNum type="alphaUcPeriod"/>
            </a:pPr>
            <a:r>
              <a:rPr lang="en-US" sz="4000" dirty="0"/>
              <a:t>Bobwhite Quail</a:t>
            </a:r>
          </a:p>
          <a:p>
            <a:pPr marL="514350" indent="-514350">
              <a:buAutoNum type="alphaUcPeriod"/>
            </a:pPr>
            <a:r>
              <a:rPr lang="en-US" sz="4000" dirty="0"/>
              <a:t>Ruffed Grouse</a:t>
            </a:r>
          </a:p>
          <a:p>
            <a:pPr marL="514350" indent="-514350">
              <a:buAutoNum type="alphaUcPeriod"/>
            </a:pPr>
            <a:r>
              <a:rPr lang="en-US" sz="4000" dirty="0"/>
              <a:t>Mourning Dove</a:t>
            </a:r>
          </a:p>
          <a:p>
            <a:pPr marL="514350" indent="-514350">
              <a:buAutoNum type="alphaUcPeriod"/>
            </a:pPr>
            <a:r>
              <a:rPr lang="en-US" sz="4000" dirty="0"/>
              <a:t>Woodcock</a:t>
            </a:r>
          </a:p>
          <a:p>
            <a:pPr marL="514350" indent="-514350">
              <a:buAutoNum type="alphaUcPeriod"/>
            </a:pPr>
            <a:r>
              <a:rPr lang="en-US" sz="4000" dirty="0"/>
              <a:t>Wild Turkey</a:t>
            </a:r>
          </a:p>
          <a:p>
            <a:pPr>
              <a:buNone/>
            </a:pPr>
            <a:endParaRPr lang="en-US" sz="4000"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6705600" y="4724400"/>
            <a:ext cx="2133600" cy="1862048"/>
          </a:xfrm>
          <a:prstGeom prst="rect">
            <a:avLst/>
          </a:prstGeom>
          <a:noFill/>
        </p:spPr>
        <p:txBody>
          <a:bodyPr wrap="square" rtlCol="0">
            <a:spAutoFit/>
          </a:bodyPr>
          <a:lstStyle/>
          <a:p>
            <a:r>
              <a:rPr lang="en-US" sz="11500" dirty="0">
                <a:latin typeface="Times New Roman" pitchFamily="18" charset="0"/>
                <a:cs typeface="Times New Roman" pitchFamily="18" charset="0"/>
              </a:rPr>
              <a:t>#3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#43</a:t>
            </a:r>
          </a:p>
        </p:txBody>
      </p:sp>
      <p:sp>
        <p:nvSpPr>
          <p:cNvPr id="1033" name="Text Box 9"/>
          <p:cNvSpPr txBox="1">
            <a:spLocks noGrp="1" noChangeArrowheads="1"/>
          </p:cNvSpPr>
          <p:nvPr>
            <p:ph idx="1"/>
          </p:nvPr>
        </p:nvSpPr>
        <p:spPr bwMode="auto">
          <a:xfrm>
            <a:off x="228600" y="1676400"/>
            <a:ext cx="6934200" cy="441960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10" name="Text Box 9"/>
          <p:cNvSpPr txBox="1">
            <a:spLocks noChangeArrowheads="1"/>
          </p:cNvSpPr>
          <p:nvPr/>
        </p:nvSpPr>
        <p:spPr bwMode="auto">
          <a:xfrm>
            <a:off x="762000" y="2286000"/>
            <a:ext cx="7086600" cy="40386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a:t>
            </a:r>
            <a:r>
              <a:rPr lang="en-US" sz="12800" dirty="0">
                <a:solidFill>
                  <a:srgbClr val="000000"/>
                </a:solidFill>
                <a:latin typeface="Times New Roman" pitchFamily="18" charset="0"/>
              </a:rPr>
              <a:t>Barred Owl</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Great Horned Owl</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Kestrel</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a:t>
            </a:r>
            <a:r>
              <a:rPr lang="en-US" sz="12800" dirty="0">
                <a:solidFill>
                  <a:srgbClr val="000000"/>
                </a:solidFill>
                <a:latin typeface="Times New Roman" pitchFamily="18" charset="0"/>
              </a:rPr>
              <a:t>Cooper’s Hawk</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Redtail</a:t>
            </a: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 Hawk</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9" name="Title 3">
            <a:extLst>
              <a:ext uri="{FF2B5EF4-FFF2-40B4-BE49-F238E27FC236}">
                <a16:creationId xmlns:a16="http://schemas.microsoft.com/office/drawing/2014/main" id="{1F9CA14D-5229-4E3A-95A3-9F6EE4230A04}"/>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#44</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Eastern Cottontail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Squirrel</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Opossum</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Raccoon</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Skunk</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A2BCABCE-B802-40AA-8759-7A6D88CF03DE}"/>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#45</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Coyote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Fox</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Bobcat</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Opossum</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Raccoon</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B4F59E0A-6A0D-458F-8F14-025705897F93}"/>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#46</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Autofit/>
          </a:bodyPr>
          <a:lstStyle/>
          <a:p>
            <a:pPr marL="457200" lvl="0" indent="-457200" fontAlgn="base">
              <a:lnSpc>
                <a:spcPct val="150000"/>
              </a:lnSpc>
              <a:spcBef>
                <a:spcPct val="0"/>
              </a:spcBef>
              <a:spcAft>
                <a:spcPct val="0"/>
              </a:spcAft>
              <a:defRPr/>
            </a:pPr>
            <a:r>
              <a:rPr lang="en-US" sz="3200" dirty="0">
                <a:solidFill>
                  <a:srgbClr val="000000"/>
                </a:solidFill>
                <a:latin typeface="Times New Roman" pitchFamily="18" charset="0"/>
              </a:rPr>
              <a:t>A. Pigmy Rattlesnake</a:t>
            </a:r>
          </a:p>
          <a:p>
            <a:pPr marL="457200" lvl="0" indent="-457200" fontAlgn="base">
              <a:lnSpc>
                <a:spcPct val="150000"/>
              </a:lnSpc>
              <a:spcBef>
                <a:spcPct val="0"/>
              </a:spcBef>
              <a:spcAft>
                <a:spcPct val="0"/>
              </a:spcAft>
              <a:defRPr/>
            </a:pPr>
            <a:r>
              <a:rPr lang="en-US" sz="3200" dirty="0">
                <a:solidFill>
                  <a:srgbClr val="000000"/>
                </a:solidFill>
                <a:latin typeface="Times New Roman" pitchFamily="18" charset="0"/>
              </a:rPr>
              <a:t>B. Garter Snake</a:t>
            </a:r>
          </a:p>
          <a:p>
            <a:pPr marL="457200" lvl="0" indent="-457200" fontAlgn="base">
              <a:lnSpc>
                <a:spcPct val="150000"/>
              </a:lnSpc>
              <a:spcBef>
                <a:spcPct val="0"/>
              </a:spcBef>
              <a:spcAft>
                <a:spcPct val="0"/>
              </a:spcAft>
              <a:defRPr/>
            </a:pPr>
            <a:r>
              <a:rPr lang="en-US" sz="3200" dirty="0">
                <a:solidFill>
                  <a:srgbClr val="000000"/>
                </a:solidFill>
                <a:latin typeface="Times New Roman" pitchFamily="18" charset="0"/>
              </a:rPr>
              <a:t>C. Coral Snake</a:t>
            </a:r>
          </a:p>
          <a:p>
            <a:pPr marL="457200" lvl="0" indent="-457200" fontAlgn="base">
              <a:lnSpc>
                <a:spcPct val="150000"/>
              </a:lnSpc>
              <a:spcBef>
                <a:spcPct val="0"/>
              </a:spcBef>
              <a:spcAft>
                <a:spcPct val="0"/>
              </a:spcAft>
              <a:defRPr/>
            </a:pPr>
            <a:r>
              <a:rPr lang="en-US" sz="3200" dirty="0">
                <a:solidFill>
                  <a:srgbClr val="000000"/>
                </a:solidFill>
                <a:latin typeface="Times New Roman" pitchFamily="18" charset="0"/>
              </a:rPr>
              <a:t>D. King Snake</a:t>
            </a:r>
          </a:p>
          <a:p>
            <a:pPr marL="457200" lvl="0" indent="-457200" fontAlgn="base">
              <a:lnSpc>
                <a:spcPct val="150000"/>
              </a:lnSpc>
              <a:spcBef>
                <a:spcPct val="0"/>
              </a:spcBef>
              <a:spcAft>
                <a:spcPct val="0"/>
              </a:spcAft>
              <a:defRPr/>
            </a:pPr>
            <a:r>
              <a:rPr lang="en-US" sz="3200" dirty="0">
                <a:solidFill>
                  <a:srgbClr val="000000"/>
                </a:solidFill>
                <a:latin typeface="Times New Roman" pitchFamily="18" charset="0"/>
              </a:rPr>
              <a:t>E. Eastern Hognose Snake</a:t>
            </a:r>
            <a:endParaRPr lang="en-US" sz="1600" dirty="0">
              <a:solidFill>
                <a:srgbClr val="000000"/>
              </a:solidFill>
              <a:latin typeface="Times New Roman" pitchFamily="18" charset="0"/>
            </a:endParaRPr>
          </a:p>
        </p:txBody>
      </p:sp>
      <p:sp>
        <p:nvSpPr>
          <p:cNvPr id="7" name="Title 3">
            <a:extLst>
              <a:ext uri="{FF2B5EF4-FFF2-40B4-BE49-F238E27FC236}">
                <a16:creationId xmlns:a16="http://schemas.microsoft.com/office/drawing/2014/main" id="{AC241B2D-BC28-477F-AA15-2DD88D2EF1D8}"/>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#47</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1371600" marR="0" lvl="0" indent="-1371600" algn="l" defTabSz="914400" rtl="0" eaLnBrk="1" fontAlgn="base" latinLnBrk="0" hangingPunct="1">
              <a:lnSpc>
                <a:spcPct val="150000"/>
              </a:lnSpc>
              <a:spcBef>
                <a:spcPct val="0"/>
              </a:spcBef>
              <a:spcAft>
                <a:spcPct val="0"/>
              </a:spcAft>
              <a:buClrTx/>
              <a:buSzTx/>
              <a:tabLst/>
              <a:defRPr/>
            </a:pPr>
            <a:r>
              <a:rPr lang="en-US" sz="12800" dirty="0">
                <a:solidFill>
                  <a:srgbClr val="000000"/>
                </a:solidFill>
                <a:latin typeface="Times New Roman" pitchFamily="18" charset="0"/>
              </a:rPr>
              <a:t>A. Armadillo</a:t>
            </a: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Bat</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Eastern Cottontail Rabbit</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Field Mouse</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Mole</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B9B0A300-DB42-4362-8298-565901FE66D3}"/>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#48</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Eastern Bluebird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Kestrel</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Red-cockaded Woodpecker </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Ruby Throated Hummingbird</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Screech Owl</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06066AC1-DEEB-4198-B061-8DBF7C99266B}"/>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#49</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Bobcat</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Raccoon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Skunk</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Coyote</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Fox</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631AC5D8-EBC4-4677-9681-7474BF1DA4F1}"/>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#50</a:t>
            </a:r>
          </a:p>
        </p:txBody>
      </p:sp>
      <p:sp>
        <p:nvSpPr>
          <p:cNvPr id="10" name="Text Box 9"/>
          <p:cNvSpPr txBox="1">
            <a:spLocks noChangeArrowheads="1"/>
          </p:cNvSpPr>
          <p:nvPr/>
        </p:nvSpPr>
        <p:spPr bwMode="auto">
          <a:xfrm>
            <a:off x="6096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American Beautyberry</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Blackberry</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Blueberries</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Chinaberry</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Sparkleberry</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A31EE250-031B-42E1-86FF-F0F5CEF55EAB}"/>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#51</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Black Cherry</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Plum</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a:t>
            </a:r>
            <a:r>
              <a:rPr lang="en-US" sz="12800" dirty="0" err="1">
                <a:solidFill>
                  <a:srgbClr val="000000"/>
                </a:solidFill>
                <a:latin typeface="Times New Roman" pitchFamily="18" charset="0"/>
              </a:rPr>
              <a:t>Blackgum</a:t>
            </a:r>
            <a:endParaRPr lang="en-US" sz="12800" dirty="0">
              <a:solidFill>
                <a:srgbClr val="000000"/>
              </a:solidFill>
              <a:latin typeface="Times New Roman" pitchFamily="18" charset="0"/>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Crabapple</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Persimmon</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5E538476-5151-4086-B6B7-B8649A8EA503}"/>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#52</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Austrian Winter Pea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Cowpeas</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Japanese Honeysuckle</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Vetch</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Partridge Pea</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9716692D-EC10-43F6-A5B8-D7EDF19DFAF4}"/>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0184" y="20715"/>
            <a:ext cx="8229600" cy="1143000"/>
          </a:xfrm>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a:xfrm>
            <a:off x="0" y="1524000"/>
            <a:ext cx="8991600" cy="5334000"/>
          </a:xfrm>
        </p:spPr>
        <p:txBody>
          <a:bodyPr>
            <a:normAutofit/>
          </a:bodyPr>
          <a:lstStyle/>
          <a:p>
            <a:pPr marL="0" indent="0">
              <a:buNone/>
            </a:pPr>
            <a:r>
              <a:rPr lang="en-US" sz="4000" dirty="0"/>
              <a:t>Identify the call provided:</a:t>
            </a:r>
          </a:p>
          <a:p>
            <a:pPr>
              <a:buNone/>
            </a:pPr>
            <a:endParaRPr lang="en-US" sz="4000" dirty="0"/>
          </a:p>
          <a:p>
            <a:pPr marL="514350" indent="-514350">
              <a:buAutoNum type="alphaUcPeriod"/>
            </a:pPr>
            <a:r>
              <a:rPr lang="en-US" sz="4000" dirty="0"/>
              <a:t>Bobwhite Quail</a:t>
            </a:r>
          </a:p>
          <a:p>
            <a:pPr marL="514350" indent="-514350">
              <a:buAutoNum type="alphaUcPeriod"/>
            </a:pPr>
            <a:r>
              <a:rPr lang="en-US" sz="4000" dirty="0"/>
              <a:t>Ruffed Grouse</a:t>
            </a:r>
          </a:p>
          <a:p>
            <a:pPr marL="514350" indent="-514350">
              <a:buAutoNum type="alphaUcPeriod"/>
            </a:pPr>
            <a:r>
              <a:rPr lang="en-US" sz="4000" dirty="0"/>
              <a:t>Mourning Dove</a:t>
            </a:r>
          </a:p>
          <a:p>
            <a:pPr marL="514350" indent="-514350">
              <a:buAutoNum type="alphaUcPeriod"/>
            </a:pPr>
            <a:r>
              <a:rPr lang="en-US" sz="4000" dirty="0"/>
              <a:t>Woodcock</a:t>
            </a:r>
          </a:p>
          <a:p>
            <a:pPr marL="514350" indent="-514350">
              <a:buAutoNum type="alphaUcPeriod"/>
            </a:pPr>
            <a:r>
              <a:rPr lang="en-US" sz="4000" dirty="0"/>
              <a:t>Wild Turkey</a:t>
            </a:r>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6934200" y="4724400"/>
            <a:ext cx="1905000" cy="1862048"/>
          </a:xfrm>
          <a:prstGeom prst="rect">
            <a:avLst/>
          </a:prstGeom>
          <a:noFill/>
        </p:spPr>
        <p:txBody>
          <a:bodyPr wrap="square" rtlCol="0">
            <a:spAutoFit/>
          </a:bodyPr>
          <a:lstStyle/>
          <a:p>
            <a:r>
              <a:rPr lang="en-US" sz="11500" dirty="0">
                <a:latin typeface="Times New Roman" pitchFamily="18" charset="0"/>
                <a:cs typeface="Times New Roman" pitchFamily="18" charset="0"/>
              </a:rPr>
              <a:t>#4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#53</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Blackgum</a:t>
            </a: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Persimmon</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Black Cherry</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Flowering Dogwood</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Crabapple</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481C46C2-A409-4AE3-83FE-2849DEACC585}"/>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#54</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Browntop</a:t>
            </a:r>
            <a:r>
              <a:rPr kumimoji="0" lang="en-US" sz="12800" b="0" i="0" u="none" strike="noStrike" kern="1200" cap="none" spc="0" normalizeH="0" noProof="0" dirty="0">
                <a:ln>
                  <a:noFill/>
                </a:ln>
                <a:solidFill>
                  <a:srgbClr val="000000"/>
                </a:solidFill>
                <a:effectLst/>
                <a:uLnTx/>
                <a:uFillTx/>
                <a:latin typeface="Times New Roman" pitchFamily="18" charset="0"/>
                <a:ea typeface="+mn-ea"/>
                <a:cs typeface="+mn-cs"/>
              </a:rPr>
              <a:t> Millet</a:t>
            </a: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Clover</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Lespedeza</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Oats</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Ryegrass</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15CAFD14-B820-43C5-9C8E-A6B7FF2A23FD}"/>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#55</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Corn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Chufa</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Peanuts</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Pecan</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Soybeans</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3EEA974B-D442-499E-9F17-C8EC3014F5D4}"/>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#56</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Dove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Proso</a:t>
            </a: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Browntop</a:t>
            </a:r>
            <a:r>
              <a:rPr kumimoji="0" lang="en-US" sz="12800" b="0" i="0" u="none" strike="noStrike" kern="1200" cap="none" spc="0" normalizeH="0" noProof="0" dirty="0">
                <a:ln>
                  <a:noFill/>
                </a:ln>
                <a:solidFill>
                  <a:srgbClr val="000000"/>
                </a:solidFill>
                <a:effectLst/>
                <a:uLnTx/>
                <a:uFillTx/>
                <a:latin typeface="Times New Roman" pitchFamily="18" charset="0"/>
                <a:ea typeface="+mn-ea"/>
                <a:cs typeface="+mn-cs"/>
              </a:rPr>
              <a:t> Millet</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Forage Chicory</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Turnips</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Wheat</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C3AB6A6A-D64D-40F3-BF0F-01FC33071A90}"/>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#57</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Chestnut Oak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Northern Red Oak</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Post Oak</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White Oak</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Southern Red Oak</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39D88D7C-CE3C-4D9B-BAFA-F494281D1163}"/>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#58</a:t>
            </a:r>
          </a:p>
        </p:txBody>
      </p:sp>
      <p:sp>
        <p:nvSpPr>
          <p:cNvPr id="10" name="Text Box 9"/>
          <p:cNvSpPr txBox="1">
            <a:spLocks noChangeArrowheads="1"/>
          </p:cNvSpPr>
          <p:nvPr/>
        </p:nvSpPr>
        <p:spPr bwMode="auto">
          <a:xfrm>
            <a:off x="304800" y="2133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Lespedeza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Grain Sorghum</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Oats</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Ryegrass</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Wheat</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8A9B0BA8-7E63-4564-9228-DE45657511C8}"/>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#59</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Beggarweed</a:t>
            </a: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Greenbriar</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Pigweed</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Ragweed</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Kudzu</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9" name="Title 3">
            <a:extLst>
              <a:ext uri="{FF2B5EF4-FFF2-40B4-BE49-F238E27FC236}">
                <a16:creationId xmlns:a16="http://schemas.microsoft.com/office/drawing/2014/main" id="{8F4787A6-A177-4DC4-A281-0EBD3EFDBC21}"/>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#60</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Autofit/>
          </a:bodyPr>
          <a:lstStyle/>
          <a:p>
            <a:pPr marL="457200" lvl="0" indent="-457200" fontAlgn="base">
              <a:lnSpc>
                <a:spcPct val="150000"/>
              </a:lnSpc>
              <a:spcBef>
                <a:spcPct val="0"/>
              </a:spcBef>
              <a:spcAft>
                <a:spcPct val="0"/>
              </a:spcAft>
              <a:defRPr/>
            </a:pPr>
            <a:r>
              <a:rPr lang="en-US" sz="3200" dirty="0">
                <a:solidFill>
                  <a:srgbClr val="000000"/>
                </a:solidFill>
                <a:latin typeface="Times New Roman" pitchFamily="18" charset="0"/>
              </a:rPr>
              <a:t>A. Chestnut Oak </a:t>
            </a:r>
          </a:p>
          <a:p>
            <a:pPr marL="457200" lvl="0" indent="-457200" fontAlgn="base">
              <a:lnSpc>
                <a:spcPct val="150000"/>
              </a:lnSpc>
              <a:spcBef>
                <a:spcPct val="0"/>
              </a:spcBef>
              <a:spcAft>
                <a:spcPct val="0"/>
              </a:spcAft>
              <a:defRPr/>
            </a:pPr>
            <a:r>
              <a:rPr lang="en-US" sz="3200" dirty="0">
                <a:solidFill>
                  <a:srgbClr val="000000"/>
                </a:solidFill>
                <a:latin typeface="Times New Roman" pitchFamily="18" charset="0"/>
              </a:rPr>
              <a:t>B. Turkey Oak</a:t>
            </a:r>
          </a:p>
          <a:p>
            <a:pPr marL="457200" lvl="0" indent="-457200" fontAlgn="base">
              <a:lnSpc>
                <a:spcPct val="150000"/>
              </a:lnSpc>
              <a:spcBef>
                <a:spcPct val="0"/>
              </a:spcBef>
              <a:spcAft>
                <a:spcPct val="0"/>
              </a:spcAft>
              <a:defRPr/>
            </a:pPr>
            <a:r>
              <a:rPr lang="en-US" sz="3200" dirty="0">
                <a:solidFill>
                  <a:srgbClr val="000000"/>
                </a:solidFill>
                <a:latin typeface="Times New Roman" pitchFamily="18" charset="0"/>
              </a:rPr>
              <a:t>C. </a:t>
            </a:r>
            <a:r>
              <a:rPr lang="en-US" sz="3200" dirty="0" err="1">
                <a:solidFill>
                  <a:srgbClr val="000000"/>
                </a:solidFill>
                <a:latin typeface="Times New Roman" pitchFamily="18" charset="0"/>
              </a:rPr>
              <a:t>Sawtooth</a:t>
            </a:r>
            <a:r>
              <a:rPr lang="en-US" sz="3200" dirty="0">
                <a:solidFill>
                  <a:srgbClr val="000000"/>
                </a:solidFill>
                <a:latin typeface="Times New Roman" pitchFamily="18" charset="0"/>
              </a:rPr>
              <a:t> Oak</a:t>
            </a:r>
          </a:p>
          <a:p>
            <a:pPr marL="457200" lvl="0" indent="-457200" fontAlgn="base">
              <a:lnSpc>
                <a:spcPct val="150000"/>
              </a:lnSpc>
              <a:spcBef>
                <a:spcPct val="0"/>
              </a:spcBef>
              <a:spcAft>
                <a:spcPct val="0"/>
              </a:spcAft>
              <a:defRPr/>
            </a:pPr>
            <a:r>
              <a:rPr lang="en-US" sz="3200" dirty="0">
                <a:solidFill>
                  <a:srgbClr val="000000"/>
                </a:solidFill>
                <a:latin typeface="Times New Roman" pitchFamily="18" charset="0"/>
              </a:rPr>
              <a:t>D. Northern Red Oak</a:t>
            </a:r>
          </a:p>
          <a:p>
            <a:pPr marL="457200" lvl="0" indent="-457200" fontAlgn="base">
              <a:lnSpc>
                <a:spcPct val="150000"/>
              </a:lnSpc>
              <a:spcBef>
                <a:spcPct val="0"/>
              </a:spcBef>
              <a:spcAft>
                <a:spcPct val="0"/>
              </a:spcAft>
              <a:defRPr/>
            </a:pPr>
            <a:r>
              <a:rPr lang="en-US" sz="3200" dirty="0">
                <a:solidFill>
                  <a:srgbClr val="000000"/>
                </a:solidFill>
                <a:latin typeface="Times New Roman" pitchFamily="18" charset="0"/>
              </a:rPr>
              <a:t>E. Southern Red Oak</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32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22CD24E2-EBAA-474F-B130-1B61FD8F9B63}"/>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#61</a:t>
            </a:r>
          </a:p>
        </p:txBody>
      </p:sp>
      <p:sp>
        <p:nvSpPr>
          <p:cNvPr id="10" name="Text Box 9"/>
          <p:cNvSpPr txBox="1">
            <a:spLocks noChangeArrowheads="1"/>
          </p:cNvSpPr>
          <p:nvPr/>
        </p:nvSpPr>
        <p:spPr bwMode="auto">
          <a:xfrm>
            <a:off x="457200" y="1828800"/>
            <a:ext cx="70104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Hickory</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Pecan</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Mulberry</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Honeylocust</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Longleaf Pine</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B1D86717-55AF-4281-92F1-EF30D26CF418}"/>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#62</a:t>
            </a:r>
          </a:p>
        </p:txBody>
      </p:sp>
      <p:sp>
        <p:nvSpPr>
          <p:cNvPr id="10" name="Text Box 9"/>
          <p:cNvSpPr txBox="1">
            <a:spLocks noChangeArrowheads="1"/>
          </p:cNvSpPr>
          <p:nvPr/>
        </p:nvSpPr>
        <p:spPr bwMode="auto">
          <a:xfrm>
            <a:off x="3810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Cultipacker</a:t>
            </a: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Disk Harrow</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Grain Drill</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Soil Sampling Auger</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Broadcast Spreader</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AE45A08B-2258-4C4C-9201-A4E97CB1B47D}"/>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3952"/>
            <a:ext cx="8229600" cy="1143000"/>
          </a:xfrm>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a:xfrm>
            <a:off x="76200" y="1524000"/>
            <a:ext cx="8839200" cy="5334000"/>
          </a:xfrm>
        </p:spPr>
        <p:txBody>
          <a:bodyPr>
            <a:normAutofit/>
          </a:bodyPr>
          <a:lstStyle/>
          <a:p>
            <a:pPr marL="0" indent="0">
              <a:buNone/>
            </a:pPr>
            <a:r>
              <a:rPr lang="en-US" sz="4000" dirty="0"/>
              <a:t>Identify the call provided:</a:t>
            </a:r>
          </a:p>
          <a:p>
            <a:pPr>
              <a:buNone/>
            </a:pPr>
            <a:endParaRPr lang="en-US" sz="4000" dirty="0"/>
          </a:p>
          <a:p>
            <a:pPr marL="514350" indent="-514350">
              <a:buFont typeface="Arial" pitchFamily="34" charset="0"/>
              <a:buAutoNum type="alphaUcPeriod"/>
            </a:pPr>
            <a:r>
              <a:rPr lang="en-US" sz="4000" dirty="0"/>
              <a:t>Woodcock</a:t>
            </a:r>
          </a:p>
          <a:p>
            <a:pPr marL="514350" indent="-514350">
              <a:buFont typeface="Arial" pitchFamily="34" charset="0"/>
              <a:buAutoNum type="alphaUcPeriod"/>
            </a:pPr>
            <a:r>
              <a:rPr lang="en-US" sz="4000" dirty="0"/>
              <a:t>Crow</a:t>
            </a:r>
          </a:p>
          <a:p>
            <a:pPr marL="514350" indent="-514350">
              <a:buFont typeface="Arial" pitchFamily="34" charset="0"/>
              <a:buAutoNum type="alphaUcPeriod"/>
            </a:pPr>
            <a:r>
              <a:rPr lang="en-US" sz="4000" dirty="0"/>
              <a:t>Redhead</a:t>
            </a:r>
          </a:p>
          <a:p>
            <a:pPr marL="514350" indent="-514350">
              <a:buFont typeface="Arial" pitchFamily="34" charset="0"/>
              <a:buAutoNum type="alphaUcPeriod"/>
            </a:pPr>
            <a:r>
              <a:rPr lang="en-US" sz="4000" dirty="0"/>
              <a:t>Hooded Merganser</a:t>
            </a:r>
          </a:p>
          <a:p>
            <a:pPr marL="514350" indent="-514350">
              <a:buFont typeface="Arial" pitchFamily="34" charset="0"/>
              <a:buAutoNum type="alphaUcPeriod"/>
            </a:pPr>
            <a:r>
              <a:rPr lang="en-US" sz="4000" dirty="0"/>
              <a:t>Canvasback</a:t>
            </a:r>
          </a:p>
          <a:p>
            <a:pPr>
              <a:buNone/>
            </a:pPr>
            <a:endParaRPr lang="en-US" sz="4000" dirty="0"/>
          </a:p>
          <a:p>
            <a:pPr>
              <a:buNone/>
            </a:pPr>
            <a:endParaRPr lang="en-US" sz="4000"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6858000" y="4823603"/>
            <a:ext cx="2209800" cy="1862048"/>
          </a:xfrm>
          <a:prstGeom prst="rect">
            <a:avLst/>
          </a:prstGeom>
          <a:noFill/>
        </p:spPr>
        <p:txBody>
          <a:bodyPr wrap="square" rtlCol="0">
            <a:spAutoFit/>
          </a:bodyPr>
          <a:lstStyle/>
          <a:p>
            <a:r>
              <a:rPr lang="en-US" sz="11500" dirty="0">
                <a:latin typeface="Times New Roman" pitchFamily="18" charset="0"/>
                <a:cs typeface="Times New Roman" pitchFamily="18" charset="0"/>
              </a:rPr>
              <a:t>#5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#63</a:t>
            </a:r>
          </a:p>
        </p:txBody>
      </p:sp>
      <p:sp>
        <p:nvSpPr>
          <p:cNvPr id="10" name="Text Box 9"/>
          <p:cNvSpPr txBox="1">
            <a:spLocks noChangeArrowheads="1"/>
          </p:cNvSpPr>
          <p:nvPr/>
        </p:nvSpPr>
        <p:spPr bwMode="auto">
          <a:xfrm>
            <a:off x="609600" y="17526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Clinometer</a:t>
            </a: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Compass</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Range Finder</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GPS Unit</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Wind Speed Meter</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9959D347-EA37-493A-AFB9-A1E0815F7441}"/>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#64</a:t>
            </a:r>
          </a:p>
        </p:txBody>
      </p:sp>
      <p:sp>
        <p:nvSpPr>
          <p:cNvPr id="10" name="Text Box 9"/>
          <p:cNvSpPr txBox="1">
            <a:spLocks noChangeArrowheads="1"/>
          </p:cNvSpPr>
          <p:nvPr/>
        </p:nvSpPr>
        <p:spPr bwMode="auto">
          <a:xfrm>
            <a:off x="304800" y="20574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Gambrel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Jawbone Extractor</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Mammal Traps</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Drip Torch</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Cultipacker</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6D036BF5-DC49-4394-857D-ACC02CA22C25}"/>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486400"/>
            <a:ext cx="1676400" cy="1200329"/>
          </a:xfrm>
          <a:prstGeom prst="rect">
            <a:avLst/>
          </a:prstGeom>
          <a:noFill/>
        </p:spPr>
        <p:txBody>
          <a:bodyPr wrap="square" rtlCol="0">
            <a:spAutoFit/>
          </a:bodyPr>
          <a:lstStyle/>
          <a:p>
            <a:r>
              <a:rPr lang="en-US" sz="7200" dirty="0">
                <a:latin typeface="Times New Roman" pitchFamily="18" charset="0"/>
                <a:cs typeface="Times New Roman" pitchFamily="18" charset="0"/>
              </a:rPr>
              <a:t>#65</a:t>
            </a:r>
          </a:p>
        </p:txBody>
      </p:sp>
      <p:sp>
        <p:nvSpPr>
          <p:cNvPr id="10" name="Text Box 9"/>
          <p:cNvSpPr txBox="1">
            <a:spLocks noChangeArrowheads="1"/>
          </p:cNvSpPr>
          <p:nvPr/>
        </p:nvSpPr>
        <p:spPr bwMode="auto">
          <a:xfrm>
            <a:off x="609600" y="2057400"/>
            <a:ext cx="7467600" cy="4572000"/>
          </a:xfrm>
          <a:prstGeom prst="rect">
            <a:avLst/>
          </a:prstGeom>
          <a:noFill/>
          <a:ln w="9525" algn="in">
            <a:noFill/>
            <a:miter lim="800000"/>
            <a:headEnd/>
            <a:tailEnd/>
          </a:ln>
          <a:effectLst/>
        </p:spPr>
        <p:txBody>
          <a:bodyPr vert="horz" wrap="square" lIns="36576" tIns="36576" rIns="36576" bIns="36576" numCol="1" rtlCol="0" anchor="t" anchorCtr="0" compatLnSpc="1">
            <a:prstTxWarp prst="textNoShape">
              <a:avLst/>
            </a:prstTxWarp>
            <a:normAutofit fontScale="25000" lnSpcReduction="20000"/>
          </a:bodyPr>
          <a:lstStyle/>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A. Logger’s Tape </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B. Prism</a:t>
            </a: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lang="en-US" sz="12800" dirty="0">
                <a:solidFill>
                  <a:srgbClr val="000000"/>
                </a:solidFill>
                <a:latin typeface="Times New Roman" pitchFamily="18" charset="0"/>
              </a:rPr>
              <a:t>C. Compass</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D. </a:t>
            </a:r>
            <a:r>
              <a:rPr kumimoji="0" lang="en-US" sz="12800" b="0" i="0" u="none" strike="noStrike" kern="1200" cap="none" spc="0" normalizeH="0" baseline="0" noProof="0" dirty="0" err="1">
                <a:ln>
                  <a:noFill/>
                </a:ln>
                <a:solidFill>
                  <a:srgbClr val="000000"/>
                </a:solidFill>
                <a:effectLst/>
                <a:uLnTx/>
                <a:uFillTx/>
                <a:latin typeface="Times New Roman" pitchFamily="18" charset="0"/>
                <a:ea typeface="+mn-ea"/>
                <a:cs typeface="+mn-cs"/>
              </a:rPr>
              <a:t>Clinometer</a:t>
            </a:r>
            <a:endPar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457200" marR="0" lvl="0" indent="-457200" algn="l" defTabSz="914400" rtl="0" eaLnBrk="1" fontAlgn="base" latinLnBrk="0" hangingPunct="1">
              <a:lnSpc>
                <a:spcPct val="150000"/>
              </a:lnSpc>
              <a:spcBef>
                <a:spcPct val="0"/>
              </a:spcBef>
              <a:spcAft>
                <a:spcPct val="0"/>
              </a:spcAft>
              <a:buClrTx/>
              <a:buSzTx/>
              <a:buFont typeface="Arial" pitchFamily="34" charset="0"/>
              <a:buNone/>
              <a:tabLst/>
              <a:defRPr/>
            </a:pPr>
            <a:r>
              <a:rPr kumimoji="0" lang="en-US" sz="12800" b="0" i="0" u="none" strike="noStrike" kern="1200" cap="none" spc="0" normalizeH="0" baseline="0" noProof="0" dirty="0">
                <a:ln>
                  <a:noFill/>
                </a:ln>
                <a:solidFill>
                  <a:srgbClr val="000000"/>
                </a:solidFill>
                <a:effectLst/>
                <a:uLnTx/>
                <a:uFillTx/>
                <a:latin typeface="Times New Roman" pitchFamily="18" charset="0"/>
                <a:ea typeface="+mn-ea"/>
                <a:cs typeface="+mn-cs"/>
              </a:rPr>
              <a:t>E. Soil Sampling Auger</a:t>
            </a:r>
            <a:endParaRPr kumimoji="0" lang="en-US" sz="6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914400" marR="0" lvl="0" indent="-45720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7" name="Title 3">
            <a:extLst>
              <a:ext uri="{FF2B5EF4-FFF2-40B4-BE49-F238E27FC236}">
                <a16:creationId xmlns:a16="http://schemas.microsoft.com/office/drawing/2014/main" id="{058C54C4-1B1E-44B3-843B-4F25BD8BA941}"/>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ext Box 9"/>
          <p:cNvSpPr txBox="1">
            <a:spLocks noGrp="1" noChangeArrowheads="1"/>
          </p:cNvSpPr>
          <p:nvPr>
            <p:ph idx="1"/>
          </p:nvPr>
        </p:nvSpPr>
        <p:spPr bwMode="auto">
          <a:xfrm>
            <a:off x="0" y="1981200"/>
            <a:ext cx="9144000" cy="4343400"/>
          </a:xfrm>
          <a:prstGeom prst="rect">
            <a:avLst/>
          </a:prstGeom>
          <a:noFill/>
          <a:ln w="9525" algn="in">
            <a:noFill/>
            <a:miter lim="800000"/>
            <a:headEnd/>
            <a:tailEnd/>
          </a:ln>
          <a:effectLst/>
        </p:spPr>
        <p:txBody>
          <a:bodyPr vert="horz" wrap="square" lIns="36576" tIns="36576" rIns="36576" bIns="36576" numCol="2" anchor="t" anchorCtr="0" compatLnSpc="1">
            <a:prstTxWarp prst="textNoShape">
              <a:avLst/>
            </a:prstTxWarp>
            <a:normAutofit fontScale="77500" lnSpcReduction="20000"/>
          </a:bodyPr>
          <a:lstStyle/>
          <a:p>
            <a:pPr marL="457200" marR="0" lvl="0" indent="-457200" defTabSz="914400" rtl="0" eaLnBrk="1" fontAlgn="base" latinLnBrk="0" hangingPunct="1">
              <a:lnSpc>
                <a:spcPct val="100000"/>
              </a:lnSpc>
              <a:spcBef>
                <a:spcPct val="0"/>
              </a:spcBef>
              <a:spcAft>
                <a:spcPct val="0"/>
              </a:spcAft>
              <a:buClrTx/>
              <a:buSzTx/>
              <a:buNone/>
              <a:tabLst/>
            </a:pPr>
            <a:r>
              <a:rPr lang="en-US" dirty="0">
                <a:solidFill>
                  <a:srgbClr val="000000"/>
                </a:solidFill>
                <a:latin typeface="Times New Roman" pitchFamily="18" charset="0"/>
              </a:rPr>
              <a:t>41.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42.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43.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44.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45.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46.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47.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48.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49.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50.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51.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52. ________________________</a:t>
            </a:r>
          </a:p>
          <a:p>
            <a:pPr marL="457200" marR="0" lvl="0" indent="-457200" defTabSz="914400" rtl="0" eaLnBrk="1" fontAlgn="base" latinLnBrk="0" hangingPunct="1">
              <a:lnSpc>
                <a:spcPct val="100000"/>
              </a:lnSpc>
              <a:spcBef>
                <a:spcPct val="0"/>
              </a:spcBef>
              <a:spcAft>
                <a:spcPct val="0"/>
              </a:spcAft>
              <a:buClrTx/>
              <a:buSzTx/>
              <a:buNone/>
              <a:tabLst/>
            </a:pPr>
            <a:endParaRPr lang="en-US" dirty="0">
              <a:solidFill>
                <a:srgbClr val="000000"/>
              </a:solidFill>
              <a:latin typeface="Times New Roman" pitchFamily="18" charset="0"/>
            </a:endParaRPr>
          </a:p>
          <a:p>
            <a:pPr marL="457200" marR="0" lvl="0" indent="-457200" defTabSz="914400" rtl="0" eaLnBrk="1" fontAlgn="base" latinLnBrk="0" hangingPunct="1">
              <a:lnSpc>
                <a:spcPct val="100000"/>
              </a:lnSpc>
              <a:spcBef>
                <a:spcPct val="0"/>
              </a:spcBef>
              <a:spcAft>
                <a:spcPct val="0"/>
              </a:spcAft>
              <a:buClrTx/>
              <a:buSzTx/>
              <a:buFontTx/>
              <a:buAutoNum type="arabicPeriod"/>
              <a:tabLst/>
            </a:pPr>
            <a:endParaRPr lang="en-US" dirty="0">
              <a:solidFill>
                <a:srgbClr val="000000"/>
              </a:solidFill>
              <a:latin typeface="Times New Roman" pitchFamily="18" charset="0"/>
            </a:endParaRPr>
          </a:p>
          <a:p>
            <a:pPr marL="457200" lvl="0" indent="-457200" fontAlgn="base">
              <a:spcBef>
                <a:spcPct val="0"/>
              </a:spcBef>
              <a:spcAft>
                <a:spcPct val="0"/>
              </a:spcAft>
              <a:buNone/>
            </a:pPr>
            <a:r>
              <a:rPr lang="en-US" dirty="0">
                <a:solidFill>
                  <a:srgbClr val="000000"/>
                </a:solidFill>
                <a:latin typeface="Times New Roman" pitchFamily="18" charset="0"/>
              </a:rPr>
              <a:t>53.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54.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55.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56.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57.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58.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59.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60.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61.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62.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63.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64. ________________________</a:t>
            </a:r>
          </a:p>
          <a:p>
            <a:pPr marL="457200" lvl="0" indent="-457200" fontAlgn="base">
              <a:spcBef>
                <a:spcPct val="0"/>
              </a:spcBef>
              <a:spcAft>
                <a:spcPct val="0"/>
              </a:spcAft>
              <a:buNone/>
            </a:pPr>
            <a:r>
              <a:rPr lang="en-US" dirty="0">
                <a:solidFill>
                  <a:srgbClr val="000000"/>
                </a:solidFill>
                <a:latin typeface="Times New Roman" pitchFamily="18" charset="0"/>
              </a:rPr>
              <a:t>65. ________________________</a:t>
            </a:r>
          </a:p>
          <a:p>
            <a:pPr marL="914400" marR="0" lvl="0" indent="-457200" defTabSz="914400" rtl="0" eaLnBrk="1" fontAlgn="base" latinLnBrk="0" hangingPunct="1">
              <a:lnSpc>
                <a:spcPct val="100000"/>
              </a:lnSpc>
              <a:spcBef>
                <a:spcPct val="0"/>
              </a:spcBef>
              <a:spcAft>
                <a:spcPct val="0"/>
              </a:spcAft>
              <a:buClrTx/>
              <a:buSzTx/>
              <a:buNone/>
              <a:tabLst/>
            </a:pPr>
            <a:endParaRPr kumimoji="0" lang="en-US" b="0" i="0" u="none" strike="noStrike" cap="none" normalizeH="0" baseline="0" dirty="0">
              <a:ln>
                <a:noFill/>
              </a:ln>
              <a:solidFill>
                <a:schemeClr val="tx1"/>
              </a:solidFill>
              <a:effectLst/>
              <a:latin typeface="Arial" pitchFamily="34" charset="0"/>
            </a:endParaRPr>
          </a:p>
        </p:txBody>
      </p:sp>
      <p:sp>
        <p:nvSpPr>
          <p:cNvPr id="2" name="Rectangle 1"/>
          <p:cNvSpPr/>
          <p:nvPr/>
        </p:nvSpPr>
        <p:spPr>
          <a:xfrm>
            <a:off x="2438400" y="1371600"/>
            <a:ext cx="1794915" cy="461665"/>
          </a:xfrm>
          <a:prstGeom prst="rect">
            <a:avLst/>
          </a:prstGeom>
        </p:spPr>
        <p:txBody>
          <a:bodyPr wrap="none">
            <a:spAutoFit/>
          </a:bodyPr>
          <a:lstStyle/>
          <a:p>
            <a:pPr lvl="0" fontAlgn="base">
              <a:spcBef>
                <a:spcPct val="0"/>
              </a:spcBef>
              <a:spcAft>
                <a:spcPct val="0"/>
              </a:spcAft>
            </a:pPr>
            <a:r>
              <a:rPr lang="en-US" sz="2400" b="1" u="sng" dirty="0">
                <a:solidFill>
                  <a:srgbClr val="000000"/>
                </a:solidFill>
                <a:latin typeface="Times New Roman" pitchFamily="18" charset="0"/>
              </a:rPr>
              <a:t>Answer Key</a:t>
            </a:r>
          </a:p>
        </p:txBody>
      </p:sp>
      <p:sp>
        <p:nvSpPr>
          <p:cNvPr id="5" name="Title 3">
            <a:extLst>
              <a:ext uri="{FF2B5EF4-FFF2-40B4-BE49-F238E27FC236}">
                <a16:creationId xmlns:a16="http://schemas.microsoft.com/office/drawing/2014/main" id="{6FEBFAEC-71FC-42A7-BA47-E0E609F986EA}"/>
              </a:ext>
            </a:extLst>
          </p:cNvPr>
          <p:cNvSpPr txBox="1">
            <a:spLocks/>
          </p:cNvSpPr>
          <p:nvPr/>
        </p:nvSpPr>
        <p:spPr>
          <a:xfrm>
            <a:off x="457200" y="46038"/>
            <a:ext cx="8229600" cy="1325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Times New Roman" pitchFamily="18" charset="0"/>
                <a:cs typeface="Times New Roman" pitchFamily="18" charset="0"/>
              </a:rPr>
              <a:t>2019 AREA WILDLIFE CDE TRAINING GENERAL IDENTIFICATION</a:t>
            </a:r>
            <a:endParaRPr lang="en-US" sz="3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447800"/>
            <a:ext cx="8915400" cy="1569660"/>
          </a:xfrm>
          <a:prstGeom prst="rect">
            <a:avLst/>
          </a:prstGeom>
        </p:spPr>
        <p:txBody>
          <a:bodyPr wrap="square">
            <a:spAutoFit/>
          </a:bodyPr>
          <a:lstStyle/>
          <a:p>
            <a:pPr algn="ctr"/>
            <a:r>
              <a:rPr lang="en-US" sz="4800" dirty="0"/>
              <a:t>2019 Area Training </a:t>
            </a:r>
          </a:p>
          <a:p>
            <a:pPr algn="ctr"/>
            <a:r>
              <a:rPr lang="en-US" sz="4800" dirty="0"/>
              <a:t>Aquatic Management Practicum</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#66</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110593" name="Rectangle 1"/>
          <p:cNvSpPr>
            <a:spLocks noChangeArrowheads="1"/>
          </p:cNvSpPr>
          <p:nvPr/>
        </p:nvSpPr>
        <p:spPr bwMode="auto">
          <a:xfrm>
            <a:off x="152400" y="2071808"/>
            <a:ext cx="8915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dirty="0"/>
              <a:t>Which of the following is the scientific name for Largemouth Bass? </a:t>
            </a:r>
          </a:p>
          <a:p>
            <a:pPr lvl="0"/>
            <a:endParaRPr lang="en-US" sz="2800" i="1" dirty="0"/>
          </a:p>
          <a:p>
            <a:pPr marL="514350" lvl="0" indent="-514350">
              <a:buAutoNum type="alphaUcPeriod"/>
            </a:pPr>
            <a:r>
              <a:rPr lang="en-US" sz="2800" i="1" dirty="0"/>
              <a:t>Micropterus </a:t>
            </a:r>
            <a:r>
              <a:rPr lang="en-US" sz="2800" i="1" dirty="0" err="1"/>
              <a:t>salmoides</a:t>
            </a:r>
            <a:r>
              <a:rPr lang="en-US" sz="2800" dirty="0"/>
              <a:t>	</a:t>
            </a:r>
          </a:p>
          <a:p>
            <a:pPr marL="514350" lvl="0" indent="-514350">
              <a:buAutoNum type="alphaUcPeriod"/>
            </a:pPr>
            <a:r>
              <a:rPr lang="en-US" sz="2800" i="1" dirty="0"/>
              <a:t>Oncorhynchus mykiss</a:t>
            </a:r>
            <a:r>
              <a:rPr lang="en-US" sz="2800" dirty="0"/>
              <a:t>	</a:t>
            </a:r>
          </a:p>
          <a:p>
            <a:pPr marL="514350" lvl="0" indent="-514350">
              <a:buAutoNum type="alphaUcPeriod"/>
            </a:pPr>
            <a:r>
              <a:rPr lang="en-US" sz="2800" i="1" dirty="0" err="1"/>
              <a:t>Lepomis</a:t>
            </a:r>
            <a:r>
              <a:rPr lang="en-US" sz="2800" i="1" dirty="0"/>
              <a:t> </a:t>
            </a:r>
            <a:r>
              <a:rPr lang="en-US" sz="2800" i="1" dirty="0" err="1"/>
              <a:t>machrochirus</a:t>
            </a:r>
            <a:endParaRPr lang="en-US" sz="2800" i="1" dirty="0"/>
          </a:p>
          <a:p>
            <a:pPr marL="514350" lvl="0" indent="-514350">
              <a:buAutoNum type="alphaUcPeriod"/>
            </a:pPr>
            <a:r>
              <a:rPr lang="en-US" sz="2800" i="1" dirty="0" err="1"/>
              <a:t>Morone</a:t>
            </a:r>
            <a:r>
              <a:rPr lang="en-US" sz="2800" i="1" dirty="0"/>
              <a:t> </a:t>
            </a:r>
            <a:r>
              <a:rPr lang="en-US" sz="2800" i="1" dirty="0" err="1"/>
              <a:t>saxatilus</a:t>
            </a:r>
            <a:endParaRPr lang="en-US" sz="2800" dirty="0"/>
          </a:p>
        </p:txBody>
      </p:sp>
      <p:sp>
        <p:nvSpPr>
          <p:cNvPr id="9" name="Title 3">
            <a:extLst>
              <a:ext uri="{FF2B5EF4-FFF2-40B4-BE49-F238E27FC236}">
                <a16:creationId xmlns:a16="http://schemas.microsoft.com/office/drawing/2014/main" id="{6CEC4708-0487-4275-BA8D-2652B5BBC9A3}"/>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#67</a:t>
            </a:r>
          </a:p>
        </p:txBody>
      </p:sp>
      <p:sp>
        <p:nvSpPr>
          <p:cNvPr id="40961" name="Rectangle 1"/>
          <p:cNvSpPr>
            <a:spLocks noChangeArrowheads="1"/>
          </p:cNvSpPr>
          <p:nvPr/>
        </p:nvSpPr>
        <p:spPr bwMode="auto">
          <a:xfrm>
            <a:off x="228600" y="1981201"/>
            <a:ext cx="8534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dirty="0"/>
              <a:t>Which of the following is NOT considered a forage fish:</a:t>
            </a:r>
          </a:p>
          <a:p>
            <a:pPr lvl="0"/>
            <a:r>
              <a:rPr lang="en-US" sz="2800" dirty="0"/>
              <a:t> </a:t>
            </a:r>
          </a:p>
          <a:p>
            <a:pPr marL="514350" lvl="0" indent="-514350">
              <a:buAutoNum type="alphaUcPeriod"/>
            </a:pPr>
            <a:r>
              <a:rPr lang="en-US" sz="2800" dirty="0"/>
              <a:t>Largemouth Bass</a:t>
            </a:r>
          </a:p>
          <a:p>
            <a:pPr marL="514350" lvl="0" indent="-514350">
              <a:buAutoNum type="alphaUcPeriod"/>
            </a:pPr>
            <a:r>
              <a:rPr lang="en-US" sz="2800" dirty="0" err="1"/>
              <a:t>Redear</a:t>
            </a:r>
            <a:r>
              <a:rPr lang="en-US" sz="2800" dirty="0"/>
              <a:t> Sunfish</a:t>
            </a:r>
          </a:p>
          <a:p>
            <a:pPr marL="514350" lvl="0" indent="-514350">
              <a:buAutoNum type="alphaUcPeriod"/>
            </a:pPr>
            <a:r>
              <a:rPr lang="en-US" sz="2800" dirty="0"/>
              <a:t>Bluegill</a:t>
            </a:r>
          </a:p>
          <a:p>
            <a:pPr marL="514350" lvl="0" indent="-514350">
              <a:buAutoNum type="alphaUcPeriod"/>
            </a:pPr>
            <a:r>
              <a:rPr lang="en-US" sz="2800" dirty="0"/>
              <a:t>None of the above are forage fish</a:t>
            </a:r>
          </a:p>
          <a:p>
            <a:pPr marL="514350" lvl="0" indent="-514350" fontAlgn="base">
              <a:spcBef>
                <a:spcPct val="0"/>
              </a:spcBef>
              <a:spcAft>
                <a:spcPct val="0"/>
              </a:spcAft>
              <a:buAutoNum type="alphaUcPeriod"/>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1" name="Title 3">
            <a:extLst>
              <a:ext uri="{FF2B5EF4-FFF2-40B4-BE49-F238E27FC236}">
                <a16:creationId xmlns:a16="http://schemas.microsoft.com/office/drawing/2014/main" id="{2A1E3015-5179-4F34-B3E3-01E54AC521DE}"/>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#68</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43009" name="Rectangle 1"/>
          <p:cNvSpPr>
            <a:spLocks noChangeArrowheads="1"/>
          </p:cNvSpPr>
          <p:nvPr/>
        </p:nvSpPr>
        <p:spPr bwMode="auto">
          <a:xfrm>
            <a:off x="152400" y="1883786"/>
            <a:ext cx="89916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dirty="0"/>
              <a:t>If you are planning to harvest rainbow trout out of your pond in March when would have been the ideal time to stock?</a:t>
            </a:r>
          </a:p>
          <a:p>
            <a:pPr lvl="0"/>
            <a:endParaRPr lang="en-US" sz="2800" dirty="0"/>
          </a:p>
          <a:p>
            <a:pPr marL="514350" lvl="0" indent="-514350">
              <a:buAutoNum type="alphaUcPeriod"/>
            </a:pPr>
            <a:r>
              <a:rPr lang="en-US" sz="2800" dirty="0"/>
              <a:t>February	</a:t>
            </a:r>
          </a:p>
          <a:p>
            <a:pPr marL="514350" lvl="0" indent="-514350">
              <a:buAutoNum type="alphaUcPeriod"/>
            </a:pPr>
            <a:r>
              <a:rPr lang="en-US" sz="2800" dirty="0"/>
              <a:t>August</a:t>
            </a:r>
          </a:p>
          <a:p>
            <a:pPr marL="514350" lvl="0" indent="-514350">
              <a:buAutoNum type="alphaUcPeriod"/>
            </a:pPr>
            <a:r>
              <a:rPr lang="en-US" sz="2800" dirty="0"/>
              <a:t>July</a:t>
            </a:r>
          </a:p>
          <a:p>
            <a:pPr marL="514350" lvl="0" indent="-514350">
              <a:buAutoNum type="alphaUcPeriod"/>
            </a:pPr>
            <a:r>
              <a:rPr lang="en-US" sz="2800" dirty="0"/>
              <a:t>November</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 name="Title 3">
            <a:extLst>
              <a:ext uri="{FF2B5EF4-FFF2-40B4-BE49-F238E27FC236}">
                <a16:creationId xmlns:a16="http://schemas.microsoft.com/office/drawing/2014/main" id="{8826694B-986C-4B51-AB7E-3BB380CCD3BC}"/>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#69</a:t>
            </a:r>
          </a:p>
        </p:txBody>
      </p:sp>
      <p:sp>
        <p:nvSpPr>
          <p:cNvPr id="1033" name="Text Box 9"/>
          <p:cNvSpPr txBox="1">
            <a:spLocks noGrp="1" noChangeArrowheads="1"/>
          </p:cNvSpPr>
          <p:nvPr>
            <p:ph idx="1"/>
          </p:nvPr>
        </p:nvSpPr>
        <p:spPr bwMode="auto">
          <a:xfrm>
            <a:off x="3810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45057" name="Rectangle 1"/>
          <p:cNvSpPr>
            <a:spLocks noChangeArrowheads="1"/>
          </p:cNvSpPr>
          <p:nvPr/>
        </p:nvSpPr>
        <p:spPr bwMode="auto">
          <a:xfrm>
            <a:off x="0" y="2200374"/>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dirty="0"/>
              <a:t>Which of the following is the best place to have successful populations of crappie? </a:t>
            </a:r>
          </a:p>
          <a:p>
            <a:pPr lvl="0"/>
            <a:endParaRPr lang="en-US" sz="2800" dirty="0"/>
          </a:p>
          <a:p>
            <a:pPr marL="514350" lvl="0" indent="-514350">
              <a:buAutoNum type="alphaUcPeriod"/>
            </a:pPr>
            <a:r>
              <a:rPr lang="en-US" sz="2800" dirty="0"/>
              <a:t>Streams</a:t>
            </a:r>
          </a:p>
          <a:p>
            <a:pPr marL="514350" lvl="0" indent="-514350">
              <a:buAutoNum type="alphaUcPeriod"/>
            </a:pPr>
            <a:r>
              <a:rPr lang="en-US" sz="2800" dirty="0"/>
              <a:t>Small Ponds</a:t>
            </a:r>
          </a:p>
          <a:p>
            <a:pPr marL="514350" lvl="0" indent="-514350">
              <a:buAutoNum type="alphaUcPeriod"/>
            </a:pPr>
            <a:r>
              <a:rPr lang="en-US" sz="2800" dirty="0"/>
              <a:t>Large Ponds</a:t>
            </a:r>
          </a:p>
          <a:p>
            <a:pPr marL="514350" lvl="0" indent="-514350">
              <a:buAutoNum type="alphaUcPeriod"/>
            </a:pPr>
            <a:r>
              <a:rPr lang="en-US" sz="2800" dirty="0"/>
              <a:t>None of the Above</a:t>
            </a:r>
          </a:p>
        </p:txBody>
      </p:sp>
      <p:sp>
        <p:nvSpPr>
          <p:cNvPr id="9" name="Title 3">
            <a:extLst>
              <a:ext uri="{FF2B5EF4-FFF2-40B4-BE49-F238E27FC236}">
                <a16:creationId xmlns:a16="http://schemas.microsoft.com/office/drawing/2014/main" id="{BFD6DBD6-041E-487D-96AE-6BABCF739298}"/>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#70</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47105" name="Rectangle 1"/>
          <p:cNvSpPr>
            <a:spLocks noChangeArrowheads="1"/>
          </p:cNvSpPr>
          <p:nvPr/>
        </p:nvSpPr>
        <p:spPr bwMode="auto">
          <a:xfrm>
            <a:off x="304800" y="1604057"/>
            <a:ext cx="8382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dirty="0"/>
              <a:t>Bullheads are traditional __________ species. </a:t>
            </a:r>
          </a:p>
          <a:p>
            <a:pPr lvl="0"/>
            <a:endParaRPr lang="en-US" sz="3200" dirty="0"/>
          </a:p>
          <a:p>
            <a:pPr marL="514350" lvl="0" indent="-514350">
              <a:buAutoNum type="alphaUcPeriod"/>
            </a:pPr>
            <a:r>
              <a:rPr lang="en-US" sz="3200" dirty="0"/>
              <a:t>Trout		</a:t>
            </a:r>
          </a:p>
          <a:p>
            <a:pPr marL="514350" lvl="0" indent="-514350">
              <a:buAutoNum type="alphaUcPeriod"/>
            </a:pPr>
            <a:r>
              <a:rPr lang="en-US" sz="3200" dirty="0"/>
              <a:t>Catfish</a:t>
            </a:r>
          </a:p>
          <a:p>
            <a:pPr marL="514350" lvl="0" indent="-514350">
              <a:buAutoNum type="alphaUcPeriod"/>
            </a:pPr>
            <a:r>
              <a:rPr lang="en-US" sz="3200" dirty="0"/>
              <a:t>Bass</a:t>
            </a:r>
          </a:p>
          <a:p>
            <a:pPr marL="514350" lvl="0" indent="-514350">
              <a:buAutoNum type="alphaUcPeriod"/>
            </a:pPr>
            <a:r>
              <a:rPr lang="en-US" sz="3200" dirty="0"/>
              <a:t>Bream</a:t>
            </a:r>
          </a:p>
        </p:txBody>
      </p:sp>
      <p:sp>
        <p:nvSpPr>
          <p:cNvPr id="9" name="Title 3">
            <a:extLst>
              <a:ext uri="{FF2B5EF4-FFF2-40B4-BE49-F238E27FC236}">
                <a16:creationId xmlns:a16="http://schemas.microsoft.com/office/drawing/2014/main" id="{D2EEEC88-7E83-44D0-8E11-2E620A8A1478}"/>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a:xfrm>
            <a:off x="457200" y="1600200"/>
            <a:ext cx="6781800" cy="4525963"/>
          </a:xfrm>
        </p:spPr>
        <p:txBody>
          <a:bodyPr/>
          <a:lstStyle/>
          <a:p>
            <a:pPr marL="0" indent="0">
              <a:buNone/>
            </a:pPr>
            <a:r>
              <a:rPr lang="en-US" dirty="0"/>
              <a:t>Identify what bird the egg came from:</a:t>
            </a:r>
          </a:p>
          <a:p>
            <a:endParaRPr lang="en-US" dirty="0"/>
          </a:p>
          <a:p>
            <a:pPr marL="514350" indent="-514350">
              <a:buAutoNum type="alphaUcPeriod"/>
            </a:pPr>
            <a:r>
              <a:rPr lang="en-US" dirty="0"/>
              <a:t>Mallard</a:t>
            </a:r>
          </a:p>
          <a:p>
            <a:pPr marL="514350" indent="-514350">
              <a:buAutoNum type="alphaUcPeriod"/>
            </a:pPr>
            <a:r>
              <a:rPr lang="en-US" dirty="0"/>
              <a:t>Wood Duck</a:t>
            </a:r>
          </a:p>
          <a:p>
            <a:pPr marL="514350" indent="-514350">
              <a:buAutoNum type="alphaUcPeriod"/>
            </a:pPr>
            <a:r>
              <a:rPr lang="en-US" dirty="0"/>
              <a:t>Canada Goose</a:t>
            </a:r>
          </a:p>
          <a:p>
            <a:pPr marL="514350" indent="-514350">
              <a:buAutoNum type="alphaUcPeriod"/>
            </a:pPr>
            <a:r>
              <a:rPr lang="en-US" dirty="0"/>
              <a:t>Crow</a:t>
            </a:r>
          </a:p>
          <a:p>
            <a:pPr marL="514350" indent="-514350">
              <a:buAutoNum type="alphaUcPeriod"/>
            </a:pPr>
            <a:r>
              <a:rPr lang="en-US" dirty="0"/>
              <a:t>Mourning Dove</a:t>
            </a:r>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7696200" y="5486400"/>
            <a:ext cx="1143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#6</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#71</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28673" name="Rectangle 1"/>
          <p:cNvSpPr>
            <a:spLocks noChangeArrowheads="1"/>
          </p:cNvSpPr>
          <p:nvPr/>
        </p:nvSpPr>
        <p:spPr bwMode="auto">
          <a:xfrm>
            <a:off x="304800" y="1689558"/>
            <a:ext cx="8839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dirty="0"/>
              <a:t>Which of the following is not a form of fertilizer used for ponds? </a:t>
            </a:r>
          </a:p>
          <a:p>
            <a:pPr lvl="0"/>
            <a:endParaRPr lang="en-US" sz="3200" dirty="0"/>
          </a:p>
          <a:p>
            <a:pPr marL="514350" lvl="0" indent="-514350">
              <a:buAutoNum type="alphaUcPeriod"/>
            </a:pPr>
            <a:r>
              <a:rPr lang="en-US" sz="3200" dirty="0"/>
              <a:t>Liquid			</a:t>
            </a:r>
          </a:p>
          <a:p>
            <a:pPr marL="514350" lvl="0" indent="-514350">
              <a:buAutoNum type="alphaUcPeriod"/>
            </a:pPr>
            <a:r>
              <a:rPr lang="en-US" sz="3200" dirty="0"/>
              <a:t>Granular</a:t>
            </a:r>
          </a:p>
          <a:p>
            <a:pPr marL="514350" lvl="0" indent="-514350">
              <a:buAutoNum type="alphaUcPeriod"/>
            </a:pPr>
            <a:r>
              <a:rPr lang="en-US" sz="3200" dirty="0"/>
              <a:t>Manure</a:t>
            </a:r>
          </a:p>
          <a:p>
            <a:pPr marL="514350" lvl="0" indent="-514350">
              <a:buAutoNum type="alphaUcPeriod"/>
            </a:pPr>
            <a:r>
              <a:rPr lang="en-US" sz="3200" dirty="0"/>
              <a:t>Powder</a:t>
            </a:r>
          </a:p>
        </p:txBody>
      </p:sp>
      <p:sp>
        <p:nvSpPr>
          <p:cNvPr id="9" name="Title 3">
            <a:extLst>
              <a:ext uri="{FF2B5EF4-FFF2-40B4-BE49-F238E27FC236}">
                <a16:creationId xmlns:a16="http://schemas.microsoft.com/office/drawing/2014/main" id="{D219BCE0-866A-4AC2-B3E7-5DC69E09002B}"/>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633478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#72</a:t>
            </a:r>
          </a:p>
        </p:txBody>
      </p:sp>
      <p:sp>
        <p:nvSpPr>
          <p:cNvPr id="3" name="Content Placeholder 2">
            <a:extLst>
              <a:ext uri="{FF2B5EF4-FFF2-40B4-BE49-F238E27FC236}">
                <a16:creationId xmlns:a16="http://schemas.microsoft.com/office/drawing/2014/main" id="{8FB83D4E-C997-4424-8F35-CAFAEF51A7AD}"/>
              </a:ext>
            </a:extLst>
          </p:cNvPr>
          <p:cNvSpPr>
            <a:spLocks noGrp="1"/>
          </p:cNvSpPr>
          <p:nvPr>
            <p:ph idx="1"/>
          </p:nvPr>
        </p:nvSpPr>
        <p:spPr/>
        <p:txBody>
          <a:bodyPr/>
          <a:lstStyle/>
          <a:p>
            <a:pPr marL="0" lvl="0" indent="0">
              <a:buNone/>
            </a:pPr>
            <a:r>
              <a:rPr lang="en-US" dirty="0"/>
              <a:t>Water hardness is best described as ___________________. </a:t>
            </a:r>
          </a:p>
          <a:p>
            <a:pPr marL="0" lvl="0" indent="0">
              <a:buNone/>
            </a:pPr>
            <a:endParaRPr lang="en-US" dirty="0"/>
          </a:p>
          <a:p>
            <a:pPr marL="514350" lvl="0" indent="-514350">
              <a:buAutoNum type="alphaUcPeriod"/>
            </a:pPr>
            <a:r>
              <a:rPr lang="en-US" dirty="0"/>
              <a:t>the concentration of minerals in the water</a:t>
            </a:r>
            <a:endParaRPr lang="en-US" sz="2400" dirty="0"/>
          </a:p>
          <a:p>
            <a:pPr marL="514350" lvl="0" indent="-514350">
              <a:buAutoNum type="alphaUcPeriod"/>
            </a:pPr>
            <a:r>
              <a:rPr lang="en-US" dirty="0"/>
              <a:t>the ability of water to neutralize acid</a:t>
            </a:r>
            <a:endParaRPr lang="en-US" sz="2400" dirty="0"/>
          </a:p>
          <a:p>
            <a:pPr marL="514350" lvl="0" indent="-514350">
              <a:buAutoNum type="alphaUcPeriod"/>
            </a:pPr>
            <a:r>
              <a:rPr lang="en-US" dirty="0"/>
              <a:t>the ability to conduct electric current</a:t>
            </a:r>
            <a:endParaRPr lang="en-US" sz="2400" dirty="0"/>
          </a:p>
          <a:p>
            <a:pPr marL="514350" lvl="0" indent="-514350">
              <a:buAutoNum type="alphaUcPeriod"/>
            </a:pPr>
            <a:r>
              <a:rPr lang="en-US" dirty="0"/>
              <a:t>None of the Above</a:t>
            </a:r>
            <a:endParaRPr lang="en-US" sz="2400" dirty="0"/>
          </a:p>
          <a:p>
            <a:endParaRPr lang="en-US" dirty="0"/>
          </a:p>
        </p:txBody>
      </p:sp>
      <p:sp>
        <p:nvSpPr>
          <p:cNvPr id="11" name="Title 3">
            <a:extLst>
              <a:ext uri="{FF2B5EF4-FFF2-40B4-BE49-F238E27FC236}">
                <a16:creationId xmlns:a16="http://schemas.microsoft.com/office/drawing/2014/main" id="{82EDCE21-D5DE-4CD1-969B-B23B52CA0EB4}"/>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#73</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24577" name="Rectangle 1"/>
          <p:cNvSpPr>
            <a:spLocks noChangeArrowheads="1"/>
          </p:cNvSpPr>
          <p:nvPr/>
        </p:nvSpPr>
        <p:spPr bwMode="auto">
          <a:xfrm>
            <a:off x="0" y="1744043"/>
            <a:ext cx="8763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dirty="0"/>
              <a:t>True/False: Fish eat more in cold weather than in warm. It is not necessary to feed catfish or bream when water temperatures rise to above 70 degrees F. </a:t>
            </a:r>
          </a:p>
          <a:p>
            <a:pPr lvl="0"/>
            <a:endParaRPr lang="en-US" sz="2800" dirty="0"/>
          </a:p>
          <a:p>
            <a:pPr marL="514350" lvl="0" indent="-514350">
              <a:buAutoNum type="alphaUcPeriod"/>
            </a:pPr>
            <a:r>
              <a:rPr lang="en-US" sz="2800" dirty="0"/>
              <a:t>True</a:t>
            </a:r>
          </a:p>
          <a:p>
            <a:pPr marL="514350" lvl="0" indent="-514350">
              <a:buAutoNum type="alphaUcPeriod"/>
            </a:pPr>
            <a:r>
              <a:rPr lang="en-US" sz="2800" dirty="0"/>
              <a:t>False</a:t>
            </a:r>
          </a:p>
        </p:txBody>
      </p:sp>
      <p:sp>
        <p:nvSpPr>
          <p:cNvPr id="9" name="Title 3">
            <a:extLst>
              <a:ext uri="{FF2B5EF4-FFF2-40B4-BE49-F238E27FC236}">
                <a16:creationId xmlns:a16="http://schemas.microsoft.com/office/drawing/2014/main" id="{AA9EA0D1-4D57-4AA0-A1C4-8A7CA67C9192}"/>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#74</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22529" name="Rectangle 1"/>
          <p:cNvSpPr>
            <a:spLocks noChangeArrowheads="1"/>
          </p:cNvSpPr>
          <p:nvPr/>
        </p:nvSpPr>
        <p:spPr bwMode="auto">
          <a:xfrm>
            <a:off x="228600" y="1828801"/>
            <a:ext cx="8686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dirty="0">
                <a:latin typeface="Times New Roman" pitchFamily="18" charset="0"/>
                <a:ea typeface="Calibri" pitchFamily="34" charset="0"/>
                <a:cs typeface="Times New Roman" pitchFamily="18" charset="0"/>
              </a:rPr>
              <a:t>Rotenone biodegrades in ____ days during the summer, but may last for five weeks in the winter. </a:t>
            </a:r>
          </a:p>
          <a:p>
            <a:pPr lvl="0" fontAlgn="base">
              <a:spcBef>
                <a:spcPct val="0"/>
              </a:spcBef>
              <a:spcAft>
                <a:spcPct val="0"/>
              </a:spcAft>
            </a:pPr>
            <a:endParaRPr lang="en-US" sz="2800" dirty="0">
              <a:latin typeface="Times New Roman" pitchFamily="18" charset="0"/>
              <a:ea typeface="Calibri" pitchFamily="34" charset="0"/>
              <a:cs typeface="Times New Roman" pitchFamily="18" charset="0"/>
            </a:endParaRP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2</a:t>
            </a: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4</a:t>
            </a: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6	</a:t>
            </a: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8</a:t>
            </a:r>
          </a:p>
          <a:p>
            <a:pPr marL="514350" marR="0" lvl="0" indent="-514350" algn="l" defTabSz="914400" rtl="0" eaLnBrk="1" fontAlgn="base" latinLnBrk="0" hangingPunct="1">
              <a:lnSpc>
                <a:spcPct val="100000"/>
              </a:lnSpc>
              <a:spcBef>
                <a:spcPct val="0"/>
              </a:spcBef>
              <a:spcAft>
                <a:spcPct val="0"/>
              </a:spcAft>
              <a:buClrTx/>
              <a:buSzTx/>
              <a:buAutoNum type="alphaUcPeriod"/>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 name="Title 3">
            <a:extLst>
              <a:ext uri="{FF2B5EF4-FFF2-40B4-BE49-F238E27FC236}">
                <a16:creationId xmlns:a16="http://schemas.microsoft.com/office/drawing/2014/main" id="{5D1A2423-1BAA-4027-B295-F1715DADD237}"/>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#75</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20481" name="Rectangle 1"/>
          <p:cNvSpPr>
            <a:spLocks noChangeArrowheads="1"/>
          </p:cNvSpPr>
          <p:nvPr/>
        </p:nvSpPr>
        <p:spPr bwMode="auto">
          <a:xfrm>
            <a:off x="457200" y="1935793"/>
            <a:ext cx="8534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How many Bream should be stocked in an unfertilized pond?</a:t>
            </a:r>
          </a:p>
          <a:p>
            <a:pPr marL="0" marR="0" lvl="0" indent="0" algn="l" defTabSz="914400" rtl="0" eaLnBrk="1" fontAlgn="base" latinLnBrk="0" hangingPunct="1">
              <a:lnSpc>
                <a:spcPct val="100000"/>
              </a:lnSpc>
              <a:spcBef>
                <a:spcPct val="0"/>
              </a:spcBef>
              <a:spcAft>
                <a:spcPct val="0"/>
              </a:spcAft>
              <a:buClrTx/>
              <a:buSzTx/>
              <a:tabLst/>
            </a:pPr>
            <a:endParaRPr lang="en-US" sz="2800" dirty="0">
              <a:latin typeface="Times New Roman" pitchFamily="18" charset="0"/>
              <a:ea typeface="Calibri" pitchFamily="34" charset="0"/>
              <a:cs typeface="Times New Roman" pitchFamily="18" charset="0"/>
            </a:endParaRPr>
          </a:p>
          <a:p>
            <a:pPr marL="514350" marR="0" lvl="0" indent="-514350" algn="l" defTabSz="914400" rtl="0" eaLnBrk="1" fontAlgn="base" latinLnBrk="0" hangingPunct="1">
              <a:lnSpc>
                <a:spcPct val="100000"/>
              </a:lnSpc>
              <a:spcBef>
                <a:spcPct val="0"/>
              </a:spcBef>
              <a:spcAft>
                <a:spcPct val="0"/>
              </a:spcAft>
              <a:buClrTx/>
              <a:buSzTx/>
              <a:buAutoNum type="alphaUcPeriod"/>
              <a:tabLst/>
            </a:pP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5 per acre				</a:t>
            </a:r>
            <a:endParaRPr lang="en-US" sz="2800" dirty="0">
              <a:latin typeface="Times New Roman" pitchFamily="18" charset="0"/>
              <a:cs typeface="Times New Roman" pitchFamily="18" charset="0"/>
            </a:endParaRPr>
          </a:p>
          <a:p>
            <a:pPr marL="514350" marR="0" lvl="0" indent="-514350" algn="l" defTabSz="914400" rtl="0" eaLnBrk="1" fontAlgn="base" latinLnBrk="0" hangingPunct="1">
              <a:lnSpc>
                <a:spcPct val="100000"/>
              </a:lnSpc>
              <a:spcBef>
                <a:spcPct val="0"/>
              </a:spcBef>
              <a:spcAft>
                <a:spcPct val="0"/>
              </a:spcAft>
              <a:buClrTx/>
              <a:buSzTx/>
              <a:buAutoNum type="alphaUcPeriod"/>
              <a:tabLst/>
            </a:pP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50 per acre			</a:t>
            </a: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100 per acre </a:t>
            </a:r>
          </a:p>
          <a:p>
            <a:pPr marL="514350" lvl="0" indent="-514350" fontAlgn="base">
              <a:spcBef>
                <a:spcPct val="0"/>
              </a:spcBef>
              <a:spcAft>
                <a:spcPct val="0"/>
              </a:spcAft>
              <a:buAutoNum type="alphaUcPeriod"/>
            </a:pP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500 per acre</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 name="Title 3">
            <a:extLst>
              <a:ext uri="{FF2B5EF4-FFF2-40B4-BE49-F238E27FC236}">
                <a16:creationId xmlns:a16="http://schemas.microsoft.com/office/drawing/2014/main" id="{895EBA7F-6D9F-453F-99BE-9210F3208025}"/>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#76</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38913" name="Rectangle 1"/>
          <p:cNvSpPr>
            <a:spLocks noChangeArrowheads="1"/>
          </p:cNvSpPr>
          <p:nvPr/>
        </p:nvSpPr>
        <p:spPr bwMode="auto">
          <a:xfrm>
            <a:off x="304800" y="2175616"/>
            <a:ext cx="84582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i="1" dirty="0" err="1"/>
              <a:t>Dorosoma</a:t>
            </a:r>
            <a:r>
              <a:rPr lang="en-US" sz="2800" i="1" dirty="0"/>
              <a:t> </a:t>
            </a:r>
            <a:r>
              <a:rPr lang="en-US" sz="2800" i="1" dirty="0" err="1"/>
              <a:t>petenense</a:t>
            </a:r>
            <a:r>
              <a:rPr lang="en-US" sz="2800" i="1" dirty="0"/>
              <a:t> </a:t>
            </a:r>
            <a:r>
              <a:rPr lang="en-US" sz="2800" dirty="0"/>
              <a:t>is the common name for which of the following? </a:t>
            </a:r>
          </a:p>
          <a:p>
            <a:pPr lvl="0"/>
            <a:endParaRPr lang="en-US" sz="2800" dirty="0"/>
          </a:p>
          <a:p>
            <a:pPr marL="514350" lvl="0" indent="-514350">
              <a:buAutoNum type="alphaUcPeriod"/>
            </a:pPr>
            <a:r>
              <a:rPr lang="en-US" sz="2800" dirty="0"/>
              <a:t>Crappie</a:t>
            </a:r>
          </a:p>
          <a:p>
            <a:pPr marL="514350" lvl="0" indent="-514350">
              <a:buAutoNum type="alphaUcPeriod"/>
            </a:pPr>
            <a:r>
              <a:rPr lang="en-US" sz="2800" dirty="0"/>
              <a:t>Brown Bullhead	</a:t>
            </a:r>
          </a:p>
          <a:p>
            <a:pPr marL="514350" lvl="0" indent="-514350">
              <a:buAutoNum type="alphaUcPeriod"/>
            </a:pPr>
            <a:r>
              <a:rPr lang="en-US" sz="2800" dirty="0" err="1"/>
              <a:t>Threafin</a:t>
            </a:r>
            <a:r>
              <a:rPr lang="en-US" sz="2800" dirty="0"/>
              <a:t> Shad</a:t>
            </a:r>
          </a:p>
          <a:p>
            <a:pPr marL="514350" lvl="0" indent="-514350">
              <a:buAutoNum type="alphaUcPeriod"/>
            </a:pPr>
            <a:r>
              <a:rPr lang="en-US" sz="2800" dirty="0"/>
              <a:t>Channel Catfish</a:t>
            </a:r>
          </a:p>
        </p:txBody>
      </p:sp>
      <p:sp>
        <p:nvSpPr>
          <p:cNvPr id="9" name="Title 3">
            <a:extLst>
              <a:ext uri="{FF2B5EF4-FFF2-40B4-BE49-F238E27FC236}">
                <a16:creationId xmlns:a16="http://schemas.microsoft.com/office/drawing/2014/main" id="{E91C9113-C779-47CF-A3F1-A6C0E2DA04D9}"/>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#77</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36865" name="Rectangle 1"/>
          <p:cNvSpPr>
            <a:spLocks noChangeArrowheads="1"/>
          </p:cNvSpPr>
          <p:nvPr/>
        </p:nvSpPr>
        <p:spPr bwMode="auto">
          <a:xfrm>
            <a:off x="152400" y="2196645"/>
            <a:ext cx="86868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dirty="0">
                <a:latin typeface="Times New Roman" pitchFamily="18" charset="0"/>
                <a:ea typeface="Calibri" pitchFamily="34" charset="0"/>
                <a:cs typeface="Times New Roman" pitchFamily="18" charset="0"/>
              </a:rPr>
              <a:t>It is common to make ________ fertilizer applications per year. </a:t>
            </a:r>
          </a:p>
          <a:p>
            <a:pPr lvl="0" fontAlgn="base">
              <a:spcBef>
                <a:spcPct val="0"/>
              </a:spcBef>
              <a:spcAft>
                <a:spcPct val="0"/>
              </a:spcAft>
            </a:pPr>
            <a:endParaRPr lang="en-US" sz="2800" dirty="0">
              <a:latin typeface="Times New Roman" pitchFamily="18" charset="0"/>
              <a:ea typeface="Calibri" pitchFamily="34" charset="0"/>
              <a:cs typeface="Times New Roman" pitchFamily="18" charset="0"/>
            </a:endParaRP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6-8		</a:t>
            </a: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10-12	 </a:t>
            </a: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14-16 	</a:t>
            </a: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 None of the Above</a:t>
            </a:r>
          </a:p>
        </p:txBody>
      </p:sp>
      <p:sp>
        <p:nvSpPr>
          <p:cNvPr id="9" name="Title 3">
            <a:extLst>
              <a:ext uri="{FF2B5EF4-FFF2-40B4-BE49-F238E27FC236}">
                <a16:creationId xmlns:a16="http://schemas.microsoft.com/office/drawing/2014/main" id="{0A05CB67-15F6-4FE3-9EF8-4A54A8C382CC}"/>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6172200"/>
            <a:ext cx="6553200" cy="523220"/>
          </a:xfrm>
          <a:prstGeom prst="rect">
            <a:avLst/>
          </a:prstGeom>
          <a:noFill/>
        </p:spPr>
        <p:txBody>
          <a:bodyPr wrap="square" rtlCol="0">
            <a:spAutoFit/>
          </a:bodyPr>
          <a:lstStyle/>
          <a:p>
            <a:pPr marL="0" lvl="1">
              <a:buNone/>
            </a:pPr>
            <a:r>
              <a:rPr lang="en-US" sz="1400" dirty="0">
                <a:latin typeface="Times New Roman" pitchFamily="18" charset="0"/>
                <a:cs typeface="Times New Roman" pitchFamily="18" charset="0"/>
              </a:rPr>
              <a:t>Source: </a:t>
            </a:r>
            <a:r>
              <a:rPr lang="en-US" sz="1400" dirty="0">
                <a:latin typeface="Times New Roman" pitchFamily="18" charset="0"/>
                <a:cs typeface="Times New Roman" pitchFamily="18" charset="0"/>
                <a:hlinkClick r:id="rId3"/>
              </a:rPr>
              <a:t>https://secure.caes.uga.edu/extension/publications/files/pdf/B%20732_1.PDF</a:t>
            </a:r>
            <a:endParaRPr lang="en-US" sz="1400" dirty="0">
              <a:latin typeface="Times New Roman" pitchFamily="18" charset="0"/>
              <a:cs typeface="Times New Roman" pitchFamily="18" charset="0"/>
            </a:endParaRPr>
          </a:p>
          <a:p>
            <a:pPr marL="0" lvl="1">
              <a:buNone/>
            </a:pPr>
            <a:endParaRPr lang="en-US" sz="1400" dirty="0">
              <a:latin typeface="Times New Roman" pitchFamily="18" charset="0"/>
              <a:cs typeface="Times New Roman" pitchFamily="18" charset="0"/>
            </a:endParaRPr>
          </a:p>
        </p:txBody>
      </p:sp>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#78</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34817" name="Rectangle 1"/>
          <p:cNvSpPr>
            <a:spLocks noChangeArrowheads="1"/>
          </p:cNvSpPr>
          <p:nvPr/>
        </p:nvSpPr>
        <p:spPr bwMode="auto">
          <a:xfrm>
            <a:off x="279400" y="1712753"/>
            <a:ext cx="838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dirty="0">
                <a:latin typeface="Times New Roman" pitchFamily="18" charset="0"/>
                <a:ea typeface="Calibri" pitchFamily="34" charset="0"/>
                <a:cs typeface="Times New Roman" pitchFamily="18" charset="0"/>
              </a:rPr>
              <a:t>_________are utilized to control aquatic plant growth in ponds and should be stocked in new ponds and every five or six years thereafter.</a:t>
            </a:r>
          </a:p>
          <a:p>
            <a:pPr lvl="0" fontAlgn="base">
              <a:spcBef>
                <a:spcPct val="0"/>
              </a:spcBef>
              <a:spcAft>
                <a:spcPct val="0"/>
              </a:spcAft>
            </a:pPr>
            <a:endParaRPr lang="en-US" sz="2800" dirty="0">
              <a:latin typeface="Times New Roman" pitchFamily="18" charset="0"/>
              <a:ea typeface="Calibri" pitchFamily="34" charset="0"/>
              <a:cs typeface="Times New Roman" pitchFamily="18" charset="0"/>
            </a:endParaRP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Largemouth Bass</a:t>
            </a: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Rainbow Trout </a:t>
            </a: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Sunfish	</a:t>
            </a:r>
          </a:p>
          <a:p>
            <a:pPr marL="514350" lvl="0" indent="-514350" fontAlgn="base">
              <a:spcBef>
                <a:spcPct val="0"/>
              </a:spcBef>
              <a:spcAft>
                <a:spcPct val="0"/>
              </a:spcAft>
              <a:buAutoNum type="alphaUcPeriod"/>
            </a:pPr>
            <a:r>
              <a:rPr lang="en-US" sz="2800" dirty="0">
                <a:latin typeface="Times New Roman" pitchFamily="18" charset="0"/>
                <a:ea typeface="Calibri" pitchFamily="34" charset="0"/>
                <a:cs typeface="Times New Roman" pitchFamily="18" charset="0"/>
              </a:rPr>
              <a:t>Triploid grass carp</a:t>
            </a:r>
          </a:p>
          <a:p>
            <a:pPr marL="514350" lvl="0" indent="-514350" fontAlgn="base">
              <a:spcBef>
                <a:spcPct val="0"/>
              </a:spcBef>
              <a:spcAft>
                <a:spcPct val="0"/>
              </a:spcAft>
              <a:buAutoNum type="alphaUcPeriod"/>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 name="Title 3">
            <a:extLst>
              <a:ext uri="{FF2B5EF4-FFF2-40B4-BE49-F238E27FC236}">
                <a16:creationId xmlns:a16="http://schemas.microsoft.com/office/drawing/2014/main" id="{EBBE9EF8-DC22-4FF6-8829-802C41359408}"/>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#79</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6" name="TextBox 5"/>
          <p:cNvSpPr txBox="1"/>
          <p:nvPr/>
        </p:nvSpPr>
        <p:spPr>
          <a:xfrm>
            <a:off x="533400" y="1828800"/>
            <a:ext cx="7543800" cy="332398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Buttonbush</a:t>
            </a:r>
          </a:p>
          <a:p>
            <a:pPr>
              <a:lnSpc>
                <a:spcPct val="150000"/>
              </a:lnSpc>
            </a:pPr>
            <a:r>
              <a:rPr lang="en-US" sz="2800" dirty="0">
                <a:latin typeface="Times New Roman" pitchFamily="18" charset="0"/>
                <a:cs typeface="Times New Roman" pitchFamily="18" charset="0"/>
              </a:rPr>
              <a:t>B. Elderberry</a:t>
            </a:r>
          </a:p>
          <a:p>
            <a:pPr>
              <a:lnSpc>
                <a:spcPct val="150000"/>
              </a:lnSpc>
            </a:pPr>
            <a:r>
              <a:rPr lang="en-US" sz="2800" dirty="0">
                <a:latin typeface="Times New Roman" pitchFamily="18" charset="0"/>
                <a:cs typeface="Times New Roman" pitchFamily="18" charset="0"/>
              </a:rPr>
              <a:t>C. Water Primrose</a:t>
            </a:r>
          </a:p>
          <a:p>
            <a:pPr>
              <a:lnSpc>
                <a:spcPct val="150000"/>
              </a:lnSpc>
            </a:pPr>
            <a:r>
              <a:rPr lang="en-US" sz="2800" dirty="0">
                <a:latin typeface="Times New Roman" pitchFamily="18" charset="0"/>
                <a:cs typeface="Times New Roman" pitchFamily="18" charset="0"/>
              </a:rPr>
              <a:t>D. Smartweed</a:t>
            </a:r>
          </a:p>
          <a:p>
            <a:pPr>
              <a:lnSpc>
                <a:spcPct val="150000"/>
              </a:lnSpc>
            </a:pPr>
            <a:r>
              <a:rPr lang="en-US" sz="2800" dirty="0">
                <a:latin typeface="Times New Roman" pitchFamily="18" charset="0"/>
                <a:cs typeface="Times New Roman" pitchFamily="18" charset="0"/>
              </a:rPr>
              <a:t>E. </a:t>
            </a:r>
            <a:r>
              <a:rPr lang="en-US" sz="2800" dirty="0" err="1">
                <a:latin typeface="Times New Roman" pitchFamily="18" charset="0"/>
                <a:cs typeface="Times New Roman" pitchFamily="18" charset="0"/>
              </a:rPr>
              <a:t>Waterlilly</a:t>
            </a:r>
            <a:endParaRPr lang="en-US" sz="2800" dirty="0">
              <a:latin typeface="Times New Roman" pitchFamily="18" charset="0"/>
              <a:cs typeface="Times New Roman" pitchFamily="18" charset="0"/>
            </a:endParaRPr>
          </a:p>
        </p:txBody>
      </p:sp>
      <p:sp>
        <p:nvSpPr>
          <p:cNvPr id="9" name="Title 3">
            <a:extLst>
              <a:ext uri="{FF2B5EF4-FFF2-40B4-BE49-F238E27FC236}">
                <a16:creationId xmlns:a16="http://schemas.microsoft.com/office/drawing/2014/main" id="{491FF69A-715D-42E0-AF74-999B4EA392D1}"/>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#80</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6" name="TextBox 5"/>
          <p:cNvSpPr txBox="1"/>
          <p:nvPr/>
        </p:nvSpPr>
        <p:spPr>
          <a:xfrm>
            <a:off x="685800" y="1905000"/>
            <a:ext cx="7543800" cy="332398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Baldcypress</a:t>
            </a:r>
            <a:endParaRPr lang="en-US" sz="2800" dirty="0">
              <a:latin typeface="Times New Roman" pitchFamily="18" charset="0"/>
              <a:cs typeface="Times New Roman" pitchFamily="18" charset="0"/>
            </a:endParaRPr>
          </a:p>
          <a:p>
            <a:pPr>
              <a:lnSpc>
                <a:spcPct val="150000"/>
              </a:lnSpc>
            </a:pPr>
            <a:r>
              <a:rPr lang="en-US" sz="2800" dirty="0">
                <a:latin typeface="Times New Roman" pitchFamily="18" charset="0"/>
                <a:cs typeface="Times New Roman" pitchFamily="18" charset="0"/>
              </a:rPr>
              <a:t>B. Water Oak</a:t>
            </a:r>
          </a:p>
          <a:p>
            <a:pPr>
              <a:lnSpc>
                <a:spcPct val="150000"/>
              </a:lnSpc>
            </a:pPr>
            <a:r>
              <a:rPr lang="en-US" sz="2800" dirty="0">
                <a:latin typeface="Times New Roman" pitchFamily="18" charset="0"/>
                <a:cs typeface="Times New Roman" pitchFamily="18" charset="0"/>
              </a:rPr>
              <a:t>C. Catalpa</a:t>
            </a:r>
          </a:p>
          <a:p>
            <a:pPr>
              <a:lnSpc>
                <a:spcPct val="150000"/>
              </a:lnSpc>
            </a:pPr>
            <a:r>
              <a:rPr lang="en-US" sz="2800" dirty="0">
                <a:latin typeface="Times New Roman" pitchFamily="18" charset="0"/>
                <a:cs typeface="Times New Roman" pitchFamily="18" charset="0"/>
              </a:rPr>
              <a:t>D. Elderberry</a:t>
            </a:r>
          </a:p>
          <a:p>
            <a:pPr>
              <a:lnSpc>
                <a:spcPct val="150000"/>
              </a:lnSpc>
            </a:pPr>
            <a:r>
              <a:rPr lang="en-US" sz="2800" dirty="0">
                <a:latin typeface="Times New Roman" pitchFamily="18" charset="0"/>
                <a:cs typeface="Times New Roman" pitchFamily="18" charset="0"/>
              </a:rPr>
              <a:t>E. </a:t>
            </a:r>
            <a:r>
              <a:rPr lang="en-US" sz="2800" dirty="0" err="1">
                <a:latin typeface="Times New Roman" pitchFamily="18" charset="0"/>
                <a:cs typeface="Times New Roman" pitchFamily="18" charset="0"/>
              </a:rPr>
              <a:t>Pondcypress</a:t>
            </a:r>
            <a:endParaRPr lang="en-US" sz="2800" dirty="0">
              <a:latin typeface="Times New Roman" pitchFamily="18" charset="0"/>
              <a:cs typeface="Times New Roman" pitchFamily="18" charset="0"/>
            </a:endParaRPr>
          </a:p>
        </p:txBody>
      </p:sp>
      <p:sp>
        <p:nvSpPr>
          <p:cNvPr id="9" name="Title 3">
            <a:extLst>
              <a:ext uri="{FF2B5EF4-FFF2-40B4-BE49-F238E27FC236}">
                <a16:creationId xmlns:a16="http://schemas.microsoft.com/office/drawing/2014/main" id="{57A027E5-DEDB-4B69-A313-AB9A0C31E780}"/>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latin typeface="Times New Roman" pitchFamily="18" charset="0"/>
                <a:cs typeface="Times New Roman" pitchFamily="18" charset="0"/>
              </a:rPr>
              <a:t>2019 AREA WILDLIFE CDE TRAINING GAME BIRD BIOLOGY PRACTICUM</a:t>
            </a:r>
            <a:endParaRPr lang="en-US" sz="3200" dirty="0"/>
          </a:p>
        </p:txBody>
      </p:sp>
      <p:sp>
        <p:nvSpPr>
          <p:cNvPr id="9" name="Content Placeholder 8"/>
          <p:cNvSpPr>
            <a:spLocks noGrp="1"/>
          </p:cNvSpPr>
          <p:nvPr>
            <p:ph sz="half" idx="1"/>
          </p:nvPr>
        </p:nvSpPr>
        <p:spPr/>
        <p:txBody>
          <a:bodyPr/>
          <a:lstStyle/>
          <a:p>
            <a:pPr marL="0" indent="0">
              <a:buNone/>
            </a:pPr>
            <a:r>
              <a:rPr lang="en-US" dirty="0"/>
              <a:t>Identify the specimen:</a:t>
            </a:r>
          </a:p>
          <a:p>
            <a:endParaRPr lang="en-US" dirty="0"/>
          </a:p>
          <a:p>
            <a:pPr marL="514350" indent="-514350">
              <a:buAutoNum type="alphaUcPeriod"/>
            </a:pPr>
            <a:r>
              <a:rPr lang="en-US"/>
              <a:t>Ring-necked Duck</a:t>
            </a:r>
            <a:endParaRPr lang="en-US" dirty="0"/>
          </a:p>
          <a:p>
            <a:pPr marL="514350" indent="-514350">
              <a:buAutoNum type="alphaUcPeriod"/>
            </a:pPr>
            <a:r>
              <a:rPr lang="en-US" dirty="0"/>
              <a:t>Wood Duck</a:t>
            </a:r>
          </a:p>
          <a:p>
            <a:pPr marL="514350" indent="-514350">
              <a:buAutoNum type="alphaUcPeriod"/>
            </a:pPr>
            <a:r>
              <a:rPr lang="en-US" dirty="0"/>
              <a:t>Mallard</a:t>
            </a:r>
          </a:p>
          <a:p>
            <a:pPr marL="514350" indent="-514350">
              <a:buAutoNum type="alphaUcPeriod"/>
            </a:pPr>
            <a:r>
              <a:rPr lang="en-US" dirty="0"/>
              <a:t> Blue-winged Teal</a:t>
            </a:r>
          </a:p>
          <a:p>
            <a:pPr marL="514350" indent="-514350">
              <a:buAutoNum type="alphaUcPeriod"/>
            </a:pPr>
            <a:r>
              <a:rPr lang="en-US" dirty="0"/>
              <a:t>Green-winged Teal</a:t>
            </a:r>
          </a:p>
          <a:p>
            <a:pPr marL="514350" indent="-514350">
              <a:buAutoNum type="alphaUcPeriod"/>
            </a:pPr>
            <a:endParaRPr lang="en-US" dirty="0"/>
          </a:p>
          <a:p>
            <a:pPr marL="514350" indent="-514350">
              <a:buAutoNum type="alphaUcPeriod"/>
            </a:pPr>
            <a:endParaRPr lang="en-US" dirty="0"/>
          </a:p>
        </p:txBody>
      </p:sp>
      <p:sp>
        <p:nvSpPr>
          <p:cNvPr id="7" name="TextBox 6"/>
          <p:cNvSpPr txBox="1"/>
          <p:nvPr/>
        </p:nvSpPr>
        <p:spPr>
          <a:xfrm>
            <a:off x="228600" y="6248400"/>
            <a:ext cx="8458200" cy="461665"/>
          </a:xfrm>
          <a:prstGeom prst="rect">
            <a:avLst/>
          </a:prstGeom>
          <a:noFill/>
        </p:spPr>
        <p:txBody>
          <a:bodyPr wrap="square" rtlCol="0">
            <a:spAutoFit/>
          </a:bodyPr>
          <a:lstStyle/>
          <a:p>
            <a:pPr marL="0" lvl="1" algn="ctr">
              <a:buNone/>
            </a:pPr>
            <a:endParaRPr lang="en-US" sz="1200" dirty="0">
              <a:latin typeface="Times New Roman" pitchFamily="18" charset="0"/>
              <a:cs typeface="Times New Roman" pitchFamily="18" charset="0"/>
            </a:endParaRPr>
          </a:p>
          <a:p>
            <a:pPr marL="0" lvl="1" algn="ctr">
              <a:buNone/>
            </a:pPr>
            <a:endParaRPr lang="en-US" sz="1200" dirty="0">
              <a:latin typeface="Times New Roman" pitchFamily="18" charset="0"/>
              <a:cs typeface="Times New Roman" pitchFamily="18" charset="0"/>
            </a:endParaRPr>
          </a:p>
        </p:txBody>
      </p:sp>
      <p:sp>
        <p:nvSpPr>
          <p:cNvPr id="8" name="TextBox 7"/>
          <p:cNvSpPr txBox="1"/>
          <p:nvPr/>
        </p:nvSpPr>
        <p:spPr>
          <a:xfrm>
            <a:off x="7696200" y="5486400"/>
            <a:ext cx="1143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#7</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#81</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6" name="Rectangle 5"/>
          <p:cNvSpPr/>
          <p:nvPr/>
        </p:nvSpPr>
        <p:spPr>
          <a:xfrm>
            <a:off x="609600" y="1981200"/>
            <a:ext cx="6324600" cy="3323987"/>
          </a:xfrm>
          <a:prstGeom prst="rect">
            <a:avLst/>
          </a:prstGeom>
        </p:spPr>
        <p:txBody>
          <a:bodyPr wrap="square">
            <a:spAutoFit/>
          </a:bodyPr>
          <a:lstStyle/>
          <a:p>
            <a:pPr>
              <a:lnSpc>
                <a:spcPct val="150000"/>
              </a:lnSpc>
            </a:pPr>
            <a:r>
              <a:rPr lang="en-US" sz="2800" dirty="0">
                <a:latin typeface="Times New Roman" pitchFamily="18" charset="0"/>
                <a:cs typeface="Times New Roman" pitchFamily="18" charset="0"/>
              </a:rPr>
              <a:t>A. Black Crappie </a:t>
            </a:r>
          </a:p>
          <a:p>
            <a:pPr>
              <a:lnSpc>
                <a:spcPct val="150000"/>
              </a:lnSpc>
            </a:pPr>
            <a:r>
              <a:rPr lang="en-US" sz="2800" dirty="0">
                <a:latin typeface="Times New Roman" pitchFamily="18" charset="0"/>
                <a:cs typeface="Times New Roman" pitchFamily="18" charset="0"/>
              </a:rPr>
              <a:t>B. Bluegill</a:t>
            </a:r>
          </a:p>
          <a:p>
            <a:pPr>
              <a:lnSpc>
                <a:spcPct val="150000"/>
              </a:lnSpc>
            </a:pPr>
            <a:r>
              <a:rPr lang="en-US" sz="2800" dirty="0">
                <a:latin typeface="Times New Roman" pitchFamily="18" charset="0"/>
                <a:cs typeface="Times New Roman" pitchFamily="18" charset="0"/>
              </a:rPr>
              <a:t>C. Warmouth</a:t>
            </a:r>
          </a:p>
          <a:p>
            <a:pPr>
              <a:lnSpc>
                <a:spcPct val="150000"/>
              </a:lnSpc>
            </a:pP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Redear</a:t>
            </a:r>
            <a:r>
              <a:rPr lang="en-US" sz="2800" dirty="0">
                <a:latin typeface="Times New Roman" pitchFamily="18" charset="0"/>
                <a:cs typeface="Times New Roman" pitchFamily="18" charset="0"/>
              </a:rPr>
              <a:t> Sunfish</a:t>
            </a:r>
          </a:p>
          <a:p>
            <a:pPr>
              <a:lnSpc>
                <a:spcPct val="150000"/>
              </a:lnSpc>
            </a:pPr>
            <a:r>
              <a:rPr lang="en-US" sz="2800" dirty="0">
                <a:latin typeface="Times New Roman" pitchFamily="18" charset="0"/>
                <a:cs typeface="Times New Roman" pitchFamily="18" charset="0"/>
              </a:rPr>
              <a:t>E. Redbreast Sunfish</a:t>
            </a:r>
          </a:p>
        </p:txBody>
      </p:sp>
      <p:sp>
        <p:nvSpPr>
          <p:cNvPr id="9" name="Title 3">
            <a:extLst>
              <a:ext uri="{FF2B5EF4-FFF2-40B4-BE49-F238E27FC236}">
                <a16:creationId xmlns:a16="http://schemas.microsoft.com/office/drawing/2014/main" id="{80B9D940-822A-443D-9919-F1172BB26FAA}"/>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#82</a:t>
            </a:r>
          </a:p>
        </p:txBody>
      </p:sp>
      <p:sp>
        <p:nvSpPr>
          <p:cNvPr id="1033" name="Text Box 9"/>
          <p:cNvSpPr txBox="1">
            <a:spLocks noGrp="1" noChangeArrowheads="1"/>
          </p:cNvSpPr>
          <p:nvPr>
            <p:ph idx="1"/>
          </p:nvPr>
        </p:nvSpPr>
        <p:spPr bwMode="auto">
          <a:xfrm>
            <a:off x="6096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6" name="TextBox 5"/>
          <p:cNvSpPr txBox="1"/>
          <p:nvPr/>
        </p:nvSpPr>
        <p:spPr>
          <a:xfrm>
            <a:off x="990600" y="1905000"/>
            <a:ext cx="7543800" cy="332398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Alligator</a:t>
            </a:r>
          </a:p>
          <a:p>
            <a:pPr>
              <a:lnSpc>
                <a:spcPct val="150000"/>
              </a:lnSpc>
            </a:pPr>
            <a:r>
              <a:rPr lang="en-US" sz="2800" dirty="0">
                <a:latin typeface="Times New Roman" pitchFamily="18" charset="0"/>
                <a:cs typeface="Times New Roman" pitchFamily="18" charset="0"/>
              </a:rPr>
              <a:t>B. Bullfrog</a:t>
            </a:r>
          </a:p>
          <a:p>
            <a:pPr>
              <a:lnSpc>
                <a:spcPct val="150000"/>
              </a:lnSpc>
            </a:pPr>
            <a:r>
              <a:rPr lang="en-US" sz="2800" dirty="0">
                <a:latin typeface="Times New Roman" pitchFamily="18" charset="0"/>
                <a:cs typeface="Times New Roman" pitchFamily="18" charset="0"/>
              </a:rPr>
              <a:t>C. Crayfish</a:t>
            </a:r>
          </a:p>
          <a:p>
            <a:pPr>
              <a:lnSpc>
                <a:spcPct val="150000"/>
              </a:lnSpc>
            </a:pPr>
            <a:r>
              <a:rPr lang="en-US" sz="2800" dirty="0">
                <a:latin typeface="Times New Roman" pitchFamily="18" charset="0"/>
                <a:cs typeface="Times New Roman" pitchFamily="18" charset="0"/>
              </a:rPr>
              <a:t>D. Banded/Northern Water Snake</a:t>
            </a:r>
          </a:p>
          <a:p>
            <a:pPr>
              <a:lnSpc>
                <a:spcPct val="150000"/>
              </a:lnSpc>
            </a:pPr>
            <a:r>
              <a:rPr lang="en-US" sz="2800" dirty="0">
                <a:latin typeface="Times New Roman" pitchFamily="18" charset="0"/>
                <a:cs typeface="Times New Roman" pitchFamily="18" charset="0"/>
              </a:rPr>
              <a:t>E. Cottonmouth</a:t>
            </a:r>
          </a:p>
        </p:txBody>
      </p:sp>
      <p:sp>
        <p:nvSpPr>
          <p:cNvPr id="9" name="Title 3">
            <a:extLst>
              <a:ext uri="{FF2B5EF4-FFF2-40B4-BE49-F238E27FC236}">
                <a16:creationId xmlns:a16="http://schemas.microsoft.com/office/drawing/2014/main" id="{1C1F5666-3795-4CF3-8908-10E21A5BC921}"/>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#83</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6" name="TextBox 5"/>
          <p:cNvSpPr txBox="1"/>
          <p:nvPr/>
        </p:nvSpPr>
        <p:spPr>
          <a:xfrm>
            <a:off x="914400" y="2133600"/>
            <a:ext cx="7543800" cy="332398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Great Blue Heron</a:t>
            </a:r>
          </a:p>
          <a:p>
            <a:pPr>
              <a:lnSpc>
                <a:spcPct val="150000"/>
              </a:lnSpc>
            </a:pPr>
            <a:r>
              <a:rPr lang="en-US" sz="2800" dirty="0">
                <a:latin typeface="Times New Roman" pitchFamily="18" charset="0"/>
                <a:cs typeface="Times New Roman" pitchFamily="18" charset="0"/>
              </a:rPr>
              <a:t>B. Beaver</a:t>
            </a:r>
          </a:p>
          <a:p>
            <a:pPr>
              <a:lnSpc>
                <a:spcPct val="150000"/>
              </a:lnSpc>
            </a:pPr>
            <a:r>
              <a:rPr lang="en-US" sz="2800" dirty="0">
                <a:latin typeface="Times New Roman" pitchFamily="18" charset="0"/>
                <a:cs typeface="Times New Roman" pitchFamily="18" charset="0"/>
              </a:rPr>
              <a:t>C. River Otter</a:t>
            </a:r>
          </a:p>
          <a:p>
            <a:pPr>
              <a:lnSpc>
                <a:spcPct val="150000"/>
              </a:lnSpc>
            </a:pPr>
            <a:r>
              <a:rPr lang="en-US" sz="2800" dirty="0">
                <a:latin typeface="Times New Roman" pitchFamily="18" charset="0"/>
                <a:cs typeface="Times New Roman" pitchFamily="18" charset="0"/>
              </a:rPr>
              <a:t>D. Muskrat</a:t>
            </a:r>
          </a:p>
          <a:p>
            <a:pPr>
              <a:lnSpc>
                <a:spcPct val="150000"/>
              </a:lnSpc>
            </a:pPr>
            <a:r>
              <a:rPr lang="en-US" sz="2800" dirty="0">
                <a:latin typeface="Times New Roman" pitchFamily="18" charset="0"/>
                <a:cs typeface="Times New Roman" pitchFamily="18" charset="0"/>
              </a:rPr>
              <a:t>E. Nutria</a:t>
            </a:r>
          </a:p>
        </p:txBody>
      </p:sp>
      <p:sp>
        <p:nvSpPr>
          <p:cNvPr id="9" name="Title 3">
            <a:extLst>
              <a:ext uri="{FF2B5EF4-FFF2-40B4-BE49-F238E27FC236}">
                <a16:creationId xmlns:a16="http://schemas.microsoft.com/office/drawing/2014/main" id="{D80CA508-C1BF-4CA8-AD81-16BA5C735F01}"/>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#84</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6" name="TextBox 5"/>
          <p:cNvSpPr txBox="1"/>
          <p:nvPr/>
        </p:nvSpPr>
        <p:spPr>
          <a:xfrm>
            <a:off x="914400" y="2133600"/>
            <a:ext cx="7543800" cy="332398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Buttonbush</a:t>
            </a:r>
          </a:p>
          <a:p>
            <a:pPr>
              <a:lnSpc>
                <a:spcPct val="150000"/>
              </a:lnSpc>
            </a:pPr>
            <a:r>
              <a:rPr lang="en-US" sz="2800" dirty="0">
                <a:latin typeface="Times New Roman" pitchFamily="18" charset="0"/>
                <a:cs typeface="Times New Roman" pitchFamily="18" charset="0"/>
              </a:rPr>
              <a:t>B. Elderberry</a:t>
            </a:r>
          </a:p>
          <a:p>
            <a:pPr>
              <a:lnSpc>
                <a:spcPct val="150000"/>
              </a:lnSpc>
            </a:pPr>
            <a:r>
              <a:rPr lang="en-US" sz="2800" dirty="0">
                <a:latin typeface="Times New Roman" pitchFamily="18" charset="0"/>
                <a:cs typeface="Times New Roman" pitchFamily="18" charset="0"/>
              </a:rPr>
              <a:t>C. Water Primrose</a:t>
            </a:r>
          </a:p>
          <a:p>
            <a:pPr>
              <a:lnSpc>
                <a:spcPct val="150000"/>
              </a:lnSpc>
            </a:pPr>
            <a:r>
              <a:rPr lang="en-US" sz="2800" dirty="0">
                <a:latin typeface="Times New Roman" pitchFamily="18" charset="0"/>
                <a:cs typeface="Times New Roman" pitchFamily="18" charset="0"/>
              </a:rPr>
              <a:t>D. Smartweed</a:t>
            </a:r>
          </a:p>
          <a:p>
            <a:pPr>
              <a:lnSpc>
                <a:spcPct val="150000"/>
              </a:lnSpc>
            </a:pPr>
            <a:r>
              <a:rPr lang="en-US" sz="2800" dirty="0">
                <a:latin typeface="Times New Roman" pitchFamily="18" charset="0"/>
                <a:cs typeface="Times New Roman" pitchFamily="18" charset="0"/>
              </a:rPr>
              <a:t>E. </a:t>
            </a:r>
            <a:r>
              <a:rPr lang="en-US" sz="2800" dirty="0" err="1">
                <a:latin typeface="Times New Roman" pitchFamily="18" charset="0"/>
                <a:cs typeface="Times New Roman" pitchFamily="18" charset="0"/>
              </a:rPr>
              <a:t>Waterlilly</a:t>
            </a:r>
            <a:endParaRPr lang="en-US" sz="2800" dirty="0">
              <a:latin typeface="Times New Roman" pitchFamily="18" charset="0"/>
              <a:cs typeface="Times New Roman" pitchFamily="18" charset="0"/>
            </a:endParaRPr>
          </a:p>
        </p:txBody>
      </p:sp>
      <p:sp>
        <p:nvSpPr>
          <p:cNvPr id="9" name="Title 3">
            <a:extLst>
              <a:ext uri="{FF2B5EF4-FFF2-40B4-BE49-F238E27FC236}">
                <a16:creationId xmlns:a16="http://schemas.microsoft.com/office/drawing/2014/main" id="{468D153C-F5C6-4B7A-9B62-831A554D37E4}"/>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#85</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9" name="TextBox 8"/>
          <p:cNvSpPr txBox="1"/>
          <p:nvPr/>
        </p:nvSpPr>
        <p:spPr>
          <a:xfrm>
            <a:off x="914400" y="2133600"/>
            <a:ext cx="7543800" cy="332398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Baldcypress</a:t>
            </a:r>
            <a:endParaRPr lang="en-US" sz="2800" dirty="0">
              <a:latin typeface="Times New Roman" pitchFamily="18" charset="0"/>
              <a:cs typeface="Times New Roman" pitchFamily="18" charset="0"/>
            </a:endParaRPr>
          </a:p>
          <a:p>
            <a:pPr>
              <a:lnSpc>
                <a:spcPct val="150000"/>
              </a:lnSpc>
            </a:pPr>
            <a:r>
              <a:rPr lang="en-US" sz="2800" dirty="0">
                <a:latin typeface="Times New Roman" pitchFamily="18" charset="0"/>
                <a:cs typeface="Times New Roman" pitchFamily="18" charset="0"/>
              </a:rPr>
              <a:t>B. Water Oak</a:t>
            </a:r>
          </a:p>
          <a:p>
            <a:pPr>
              <a:lnSpc>
                <a:spcPct val="150000"/>
              </a:lnSpc>
            </a:pPr>
            <a:r>
              <a:rPr lang="en-US" sz="2800" dirty="0">
                <a:latin typeface="Times New Roman" pitchFamily="18" charset="0"/>
                <a:cs typeface="Times New Roman" pitchFamily="18" charset="0"/>
              </a:rPr>
              <a:t>C. Catalpa</a:t>
            </a:r>
          </a:p>
          <a:p>
            <a:pPr>
              <a:lnSpc>
                <a:spcPct val="150000"/>
              </a:lnSpc>
            </a:pPr>
            <a:r>
              <a:rPr lang="en-US" sz="2800" dirty="0">
                <a:latin typeface="Times New Roman" pitchFamily="18" charset="0"/>
                <a:cs typeface="Times New Roman" pitchFamily="18" charset="0"/>
              </a:rPr>
              <a:t>D. Elderberry</a:t>
            </a:r>
          </a:p>
          <a:p>
            <a:pPr>
              <a:lnSpc>
                <a:spcPct val="150000"/>
              </a:lnSpc>
            </a:pPr>
            <a:r>
              <a:rPr lang="en-US" sz="2800" dirty="0">
                <a:latin typeface="Times New Roman" pitchFamily="18" charset="0"/>
                <a:cs typeface="Times New Roman" pitchFamily="18" charset="0"/>
              </a:rPr>
              <a:t>E. </a:t>
            </a:r>
            <a:r>
              <a:rPr lang="en-US" sz="2800" dirty="0" err="1">
                <a:latin typeface="Times New Roman" pitchFamily="18" charset="0"/>
                <a:cs typeface="Times New Roman" pitchFamily="18" charset="0"/>
              </a:rPr>
              <a:t>Pondcypress</a:t>
            </a:r>
            <a:endParaRPr lang="en-US" sz="2800" dirty="0">
              <a:latin typeface="Times New Roman" pitchFamily="18" charset="0"/>
              <a:cs typeface="Times New Roman" pitchFamily="18" charset="0"/>
            </a:endParaRPr>
          </a:p>
        </p:txBody>
      </p:sp>
      <p:sp>
        <p:nvSpPr>
          <p:cNvPr id="10" name="Title 3">
            <a:extLst>
              <a:ext uri="{FF2B5EF4-FFF2-40B4-BE49-F238E27FC236}">
                <a16:creationId xmlns:a16="http://schemas.microsoft.com/office/drawing/2014/main" id="{318EEADA-9E98-47D4-AD27-A9A4C60D1225}"/>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#86</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6" name="TextBox 5"/>
          <p:cNvSpPr txBox="1"/>
          <p:nvPr/>
        </p:nvSpPr>
        <p:spPr>
          <a:xfrm>
            <a:off x="304800" y="1905000"/>
            <a:ext cx="7543800" cy="332398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Alligator Snapping Turtle</a:t>
            </a:r>
          </a:p>
          <a:p>
            <a:pPr>
              <a:lnSpc>
                <a:spcPct val="150000"/>
              </a:lnSpc>
            </a:pPr>
            <a:r>
              <a:rPr lang="en-US" sz="2800" dirty="0">
                <a:latin typeface="Times New Roman" pitchFamily="18" charset="0"/>
                <a:cs typeface="Times New Roman" pitchFamily="18" charset="0"/>
              </a:rPr>
              <a:t>B. Common Snapping Turtle</a:t>
            </a:r>
          </a:p>
          <a:p>
            <a:pPr>
              <a:lnSpc>
                <a:spcPct val="150000"/>
              </a:lnSpc>
            </a:pPr>
            <a:r>
              <a:rPr lang="en-US" sz="2800" dirty="0">
                <a:latin typeface="Times New Roman" pitchFamily="18" charset="0"/>
                <a:cs typeface="Times New Roman" pitchFamily="18" charset="0"/>
              </a:rPr>
              <a:t>C. Slider Turtle</a:t>
            </a:r>
          </a:p>
          <a:p>
            <a:pPr>
              <a:lnSpc>
                <a:spcPct val="150000"/>
              </a:lnSpc>
            </a:pPr>
            <a:r>
              <a:rPr lang="en-US" sz="2800" dirty="0">
                <a:latin typeface="Times New Roman" pitchFamily="18" charset="0"/>
                <a:cs typeface="Times New Roman" pitchFamily="18" charset="0"/>
              </a:rPr>
              <a:t>D. Bullfrog</a:t>
            </a:r>
          </a:p>
          <a:p>
            <a:pPr>
              <a:lnSpc>
                <a:spcPct val="150000"/>
              </a:lnSpc>
            </a:pPr>
            <a:r>
              <a:rPr lang="en-US" sz="2800" dirty="0">
                <a:latin typeface="Times New Roman" pitchFamily="18" charset="0"/>
                <a:cs typeface="Times New Roman" pitchFamily="18" charset="0"/>
              </a:rPr>
              <a:t>E. Alligator</a:t>
            </a:r>
          </a:p>
        </p:txBody>
      </p:sp>
      <p:sp>
        <p:nvSpPr>
          <p:cNvPr id="9" name="Title 3">
            <a:extLst>
              <a:ext uri="{FF2B5EF4-FFF2-40B4-BE49-F238E27FC236}">
                <a16:creationId xmlns:a16="http://schemas.microsoft.com/office/drawing/2014/main" id="{C1BECD14-CA90-4B7E-93CD-1A6DC7E96DAC}"/>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#87</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6" name="TextBox 5"/>
          <p:cNvSpPr txBox="1"/>
          <p:nvPr/>
        </p:nvSpPr>
        <p:spPr>
          <a:xfrm>
            <a:off x="304800" y="1752600"/>
            <a:ext cx="8077200" cy="332398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Channel Catfish</a:t>
            </a:r>
          </a:p>
          <a:p>
            <a:pPr>
              <a:lnSpc>
                <a:spcPct val="150000"/>
              </a:lnSpc>
            </a:pPr>
            <a:r>
              <a:rPr lang="en-US" sz="2800" dirty="0">
                <a:latin typeface="Times New Roman" pitchFamily="18" charset="0"/>
                <a:cs typeface="Times New Roman" pitchFamily="18" charset="0"/>
              </a:rPr>
              <a:t>B. Flathead Catfish</a:t>
            </a:r>
          </a:p>
          <a:p>
            <a:pPr>
              <a:lnSpc>
                <a:spcPct val="150000"/>
              </a:lnSpc>
            </a:pPr>
            <a:r>
              <a:rPr lang="en-US" sz="2800" dirty="0">
                <a:latin typeface="Times New Roman" pitchFamily="18" charset="0"/>
                <a:cs typeface="Times New Roman" pitchFamily="18" charset="0"/>
              </a:rPr>
              <a:t>C. Grass Carp</a:t>
            </a:r>
          </a:p>
          <a:p>
            <a:pPr>
              <a:lnSpc>
                <a:spcPct val="150000"/>
              </a:lnSpc>
            </a:pPr>
            <a:r>
              <a:rPr lang="en-US" sz="2800" dirty="0">
                <a:latin typeface="Times New Roman" pitchFamily="18" charset="0"/>
                <a:cs typeface="Times New Roman" pitchFamily="18" charset="0"/>
              </a:rPr>
              <a:t>D. Gar</a:t>
            </a:r>
          </a:p>
          <a:p>
            <a:pPr>
              <a:lnSpc>
                <a:spcPct val="150000"/>
              </a:lnSpc>
            </a:pPr>
            <a:r>
              <a:rPr lang="en-US" sz="2800" dirty="0">
                <a:latin typeface="Times New Roman" pitchFamily="18" charset="0"/>
                <a:cs typeface="Times New Roman" pitchFamily="18" charset="0"/>
              </a:rPr>
              <a:t>E. Bowfin </a:t>
            </a:r>
          </a:p>
        </p:txBody>
      </p:sp>
      <p:pic>
        <p:nvPicPr>
          <p:cNvPr id="5" name="Picture 4">
            <a:extLst>
              <a:ext uri="{FF2B5EF4-FFF2-40B4-BE49-F238E27FC236}">
                <a16:creationId xmlns:a16="http://schemas.microsoft.com/office/drawing/2014/main" id="{E89257E4-3366-4E34-AE91-04B23DF343E7}"/>
              </a:ext>
            </a:extLst>
          </p:cNvPr>
          <p:cNvPicPr>
            <a:picLocks noChangeAspect="1"/>
          </p:cNvPicPr>
          <p:nvPr/>
        </p:nvPicPr>
        <p:blipFill>
          <a:blip r:embed="rId3"/>
          <a:stretch>
            <a:fillRect/>
          </a:stretch>
        </p:blipFill>
        <p:spPr>
          <a:xfrm>
            <a:off x="317500" y="292488"/>
            <a:ext cx="8230313" cy="1383912"/>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#88</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6" name="TextBox 5"/>
          <p:cNvSpPr txBox="1"/>
          <p:nvPr/>
        </p:nvSpPr>
        <p:spPr>
          <a:xfrm>
            <a:off x="304800" y="1905000"/>
            <a:ext cx="7543800" cy="332398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Largemouth Bass</a:t>
            </a:r>
          </a:p>
          <a:p>
            <a:pPr>
              <a:lnSpc>
                <a:spcPct val="150000"/>
              </a:lnSpc>
            </a:pPr>
            <a:r>
              <a:rPr lang="en-US" sz="2800" dirty="0">
                <a:latin typeface="Times New Roman" pitchFamily="18" charset="0"/>
                <a:cs typeface="Times New Roman" pitchFamily="18" charset="0"/>
              </a:rPr>
              <a:t>B. Smallmouth Bass</a:t>
            </a:r>
          </a:p>
          <a:p>
            <a:pPr>
              <a:lnSpc>
                <a:spcPct val="150000"/>
              </a:lnSpc>
            </a:pPr>
            <a:r>
              <a:rPr lang="en-US" sz="2800" dirty="0">
                <a:latin typeface="Times New Roman" pitchFamily="18" charset="0"/>
                <a:cs typeface="Times New Roman" pitchFamily="18" charset="0"/>
              </a:rPr>
              <a:t>C. Hybrid Striped Bass</a:t>
            </a:r>
          </a:p>
          <a:p>
            <a:pPr>
              <a:lnSpc>
                <a:spcPct val="150000"/>
              </a:lnSpc>
            </a:pPr>
            <a:r>
              <a:rPr lang="en-US" sz="2800" dirty="0">
                <a:latin typeface="Times New Roman" pitchFamily="18" charset="0"/>
                <a:cs typeface="Times New Roman" pitchFamily="18" charset="0"/>
              </a:rPr>
              <a:t>D. Striped Bass</a:t>
            </a:r>
          </a:p>
          <a:p>
            <a:pPr>
              <a:lnSpc>
                <a:spcPct val="150000"/>
              </a:lnSpc>
            </a:pPr>
            <a:r>
              <a:rPr lang="en-US" sz="2800" dirty="0">
                <a:latin typeface="Times New Roman" pitchFamily="18" charset="0"/>
                <a:cs typeface="Times New Roman" pitchFamily="18" charset="0"/>
              </a:rPr>
              <a:t>E. Grass Carp</a:t>
            </a:r>
          </a:p>
        </p:txBody>
      </p:sp>
      <p:sp>
        <p:nvSpPr>
          <p:cNvPr id="9" name="Title 3">
            <a:extLst>
              <a:ext uri="{FF2B5EF4-FFF2-40B4-BE49-F238E27FC236}">
                <a16:creationId xmlns:a16="http://schemas.microsoft.com/office/drawing/2014/main" id="{68D8DC52-F58B-4A38-BD93-E7AC0E91D9AC}"/>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#89</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6" name="TextBox 5"/>
          <p:cNvSpPr txBox="1"/>
          <p:nvPr/>
        </p:nvSpPr>
        <p:spPr>
          <a:xfrm>
            <a:off x="304800" y="1905000"/>
            <a:ext cx="7543800" cy="332398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Brook Trout</a:t>
            </a:r>
          </a:p>
          <a:p>
            <a:pPr>
              <a:lnSpc>
                <a:spcPct val="150000"/>
              </a:lnSpc>
            </a:pPr>
            <a:r>
              <a:rPr lang="en-US" sz="2800" dirty="0">
                <a:latin typeface="Times New Roman" pitchFamily="18" charset="0"/>
                <a:cs typeface="Times New Roman" pitchFamily="18" charset="0"/>
              </a:rPr>
              <a:t>B. Brown Trout</a:t>
            </a:r>
          </a:p>
          <a:p>
            <a:pPr>
              <a:lnSpc>
                <a:spcPct val="150000"/>
              </a:lnSpc>
            </a:pPr>
            <a:r>
              <a:rPr lang="en-US" sz="2800" dirty="0">
                <a:latin typeface="Times New Roman" pitchFamily="18" charset="0"/>
                <a:cs typeface="Times New Roman" pitchFamily="18" charset="0"/>
              </a:rPr>
              <a:t>C. Rainbow Trout</a:t>
            </a:r>
          </a:p>
          <a:p>
            <a:pPr>
              <a:lnSpc>
                <a:spcPct val="150000"/>
              </a:lnSpc>
            </a:pPr>
            <a:r>
              <a:rPr lang="en-US" sz="2800" dirty="0">
                <a:latin typeface="Times New Roman" pitchFamily="18" charset="0"/>
                <a:cs typeface="Times New Roman" pitchFamily="18" charset="0"/>
              </a:rPr>
              <a:t>D. Chain Pickerel</a:t>
            </a:r>
          </a:p>
          <a:p>
            <a:pPr>
              <a:lnSpc>
                <a:spcPct val="150000"/>
              </a:lnSpc>
            </a:pPr>
            <a:r>
              <a:rPr lang="en-US" sz="2800" dirty="0">
                <a:latin typeface="Times New Roman" pitchFamily="18" charset="0"/>
                <a:cs typeface="Times New Roman" pitchFamily="18" charset="0"/>
              </a:rPr>
              <a:t>E. Bowfin</a:t>
            </a:r>
          </a:p>
        </p:txBody>
      </p:sp>
      <p:sp>
        <p:nvSpPr>
          <p:cNvPr id="9" name="Title 3">
            <a:extLst>
              <a:ext uri="{FF2B5EF4-FFF2-40B4-BE49-F238E27FC236}">
                <a16:creationId xmlns:a16="http://schemas.microsoft.com/office/drawing/2014/main" id="{876E5D4B-40E7-4206-B17C-311D48E2E9EA}"/>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39000" y="5657671"/>
            <a:ext cx="1905000" cy="1200329"/>
          </a:xfrm>
          <a:prstGeom prst="rect">
            <a:avLst/>
          </a:prstGeom>
          <a:noFill/>
        </p:spPr>
        <p:txBody>
          <a:bodyPr wrap="square" rtlCol="0">
            <a:spAutoFit/>
          </a:bodyPr>
          <a:lstStyle/>
          <a:p>
            <a:r>
              <a:rPr lang="en-US" sz="7200" dirty="0">
                <a:latin typeface="Times New Roman" pitchFamily="18" charset="0"/>
                <a:cs typeface="Times New Roman" pitchFamily="18" charset="0"/>
              </a:rPr>
              <a:t>#90</a:t>
            </a:r>
          </a:p>
        </p:txBody>
      </p:sp>
      <p:sp>
        <p:nvSpPr>
          <p:cNvPr id="1033" name="Text Box 9"/>
          <p:cNvSpPr txBox="1">
            <a:spLocks noGrp="1" noChangeArrowheads="1"/>
          </p:cNvSpPr>
          <p:nvPr>
            <p:ph idx="1"/>
          </p:nvPr>
        </p:nvSpPr>
        <p:spPr bwMode="auto">
          <a:xfrm>
            <a:off x="457200" y="1676400"/>
            <a:ext cx="8229600" cy="44497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914400" marR="0" lvl="0" indent="-457200" defTabSz="914400" rtl="0" eaLnBrk="1" fontAlgn="base" latinLnBrk="0" hangingPunct="1">
              <a:lnSpc>
                <a:spcPct val="100000"/>
              </a:lnSpc>
              <a:spcBef>
                <a:spcPct val="0"/>
              </a:spcBef>
              <a:spcAft>
                <a:spcPct val="0"/>
              </a:spcAft>
              <a:buClrTx/>
              <a:buSzTx/>
              <a:buNone/>
              <a:tabLst/>
            </a:pPr>
            <a:r>
              <a:rPr kumimoji="0" lang="en-US" sz="2400" b="0" i="0" u="none" strike="noStrike" cap="none" normalizeH="0" baseline="0" dirty="0">
                <a:ln>
                  <a:noFill/>
                </a:ln>
                <a:solidFill>
                  <a:srgbClr val="000000"/>
                </a:solidFill>
                <a:effectLst/>
                <a:latin typeface="Times New Roman" pitchFamily="18" charset="0"/>
              </a:rPr>
              <a:t> </a:t>
            </a:r>
            <a:endParaRPr kumimoji="0" lang="en-US" sz="2400" b="0" i="0" u="none" strike="noStrike" cap="none" normalizeH="0" baseline="0" dirty="0">
              <a:ln>
                <a:noFill/>
              </a:ln>
              <a:solidFill>
                <a:schemeClr val="tx1"/>
              </a:solidFill>
              <a:effectLst/>
              <a:latin typeface="Arial" pitchFamily="34" charset="0"/>
            </a:endParaRPr>
          </a:p>
        </p:txBody>
      </p:sp>
      <p:sp>
        <p:nvSpPr>
          <p:cNvPr id="6" name="TextBox 5"/>
          <p:cNvSpPr txBox="1"/>
          <p:nvPr/>
        </p:nvSpPr>
        <p:spPr>
          <a:xfrm>
            <a:off x="304800" y="1905000"/>
            <a:ext cx="7543800" cy="3323987"/>
          </a:xfrm>
          <a:prstGeom prst="rect">
            <a:avLst/>
          </a:prstGeom>
          <a:noFill/>
        </p:spPr>
        <p:txBody>
          <a:bodyPr wrap="square" rtlCol="0">
            <a:spAutoFit/>
          </a:bodyPr>
          <a:lstStyle/>
          <a:p>
            <a:pPr>
              <a:lnSpc>
                <a:spcPct val="150000"/>
              </a:lnSpc>
            </a:pPr>
            <a:r>
              <a:rPr lang="en-US" sz="2800" dirty="0">
                <a:latin typeface="Times New Roman" pitchFamily="18" charset="0"/>
                <a:cs typeface="Times New Roman" pitchFamily="18" charset="0"/>
              </a:rPr>
              <a:t>A. Black Crappie </a:t>
            </a:r>
          </a:p>
          <a:p>
            <a:pPr>
              <a:lnSpc>
                <a:spcPct val="150000"/>
              </a:lnSpc>
            </a:pPr>
            <a:r>
              <a:rPr lang="en-US" sz="2800" dirty="0">
                <a:latin typeface="Times New Roman" pitchFamily="18" charset="0"/>
                <a:cs typeface="Times New Roman" pitchFamily="18" charset="0"/>
              </a:rPr>
              <a:t>B. Bluegill</a:t>
            </a:r>
          </a:p>
          <a:p>
            <a:pPr>
              <a:lnSpc>
                <a:spcPct val="150000"/>
              </a:lnSpc>
            </a:pPr>
            <a:r>
              <a:rPr lang="en-US" sz="2800" dirty="0">
                <a:latin typeface="Times New Roman" pitchFamily="18" charset="0"/>
                <a:cs typeface="Times New Roman" pitchFamily="18" charset="0"/>
              </a:rPr>
              <a:t>C. Warmouth</a:t>
            </a:r>
          </a:p>
          <a:p>
            <a:pPr>
              <a:lnSpc>
                <a:spcPct val="150000"/>
              </a:lnSpc>
            </a:pPr>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Redear</a:t>
            </a:r>
            <a:r>
              <a:rPr lang="en-US" sz="2800" dirty="0">
                <a:latin typeface="Times New Roman" pitchFamily="18" charset="0"/>
                <a:cs typeface="Times New Roman" pitchFamily="18" charset="0"/>
              </a:rPr>
              <a:t> Sunfish</a:t>
            </a:r>
          </a:p>
          <a:p>
            <a:pPr>
              <a:lnSpc>
                <a:spcPct val="150000"/>
              </a:lnSpc>
            </a:pPr>
            <a:r>
              <a:rPr lang="en-US" sz="2800" dirty="0">
                <a:latin typeface="Times New Roman" pitchFamily="18" charset="0"/>
                <a:cs typeface="Times New Roman" pitchFamily="18" charset="0"/>
              </a:rPr>
              <a:t>E. Shad</a:t>
            </a:r>
          </a:p>
        </p:txBody>
      </p:sp>
      <p:sp>
        <p:nvSpPr>
          <p:cNvPr id="9" name="Title 3">
            <a:extLst>
              <a:ext uri="{FF2B5EF4-FFF2-40B4-BE49-F238E27FC236}">
                <a16:creationId xmlns:a16="http://schemas.microsoft.com/office/drawing/2014/main" id="{86F56CEC-9763-4C2A-8554-75A39B707E7B}"/>
              </a:ext>
            </a:extLst>
          </p:cNvPr>
          <p:cNvSpPr>
            <a:spLocks noGrp="1"/>
          </p:cNvSpPr>
          <p:nvPr>
            <p:ph type="title"/>
          </p:nvPr>
        </p:nvSpPr>
        <p:spPr>
          <a:xfrm>
            <a:off x="457200" y="274638"/>
            <a:ext cx="8229600" cy="1325562"/>
          </a:xfrm>
        </p:spPr>
        <p:txBody>
          <a:bodyPr>
            <a:noAutofit/>
          </a:bodyPr>
          <a:lstStyle/>
          <a:p>
            <a:r>
              <a:rPr lang="en-US" sz="3200" dirty="0">
                <a:latin typeface="Times New Roman" pitchFamily="18" charset="0"/>
                <a:cs typeface="Times New Roman" pitchFamily="18" charset="0"/>
              </a:rPr>
              <a:t>2019 AREA WILDLIFE CDE TRAINING  AQUATIC MANAGEMENT</a:t>
            </a:r>
            <a:endParaRPr lang="en-US" sz="3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3944</TotalTime>
  <Words>4935</Words>
  <Application>Microsoft Office PowerPoint</Application>
  <PresentationFormat>On-screen Show (4:3)</PresentationFormat>
  <Paragraphs>1140</Paragraphs>
  <Slides>100</Slides>
  <Notes>99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Arial</vt:lpstr>
      <vt:lpstr>Calibri</vt:lpstr>
      <vt:lpstr>Times New Roman</vt:lpstr>
      <vt:lpstr>Office Theme</vt:lpstr>
      <vt:lpstr>Area Wildlife CDE Training</vt:lpstr>
      <vt:lpstr>PowerPoint Presentation</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2019 AREA WILDLIFE CDE TRAINING GAME BIRD BIOLOGY PRACTICUM</vt:lpstr>
      <vt:lpstr>Game Bird Key- Training 2019</vt:lpstr>
      <vt:lpstr>PowerPoint Presentation</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PowerPoint Presentation</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vt:lpstr>
      <vt:lpstr>2019 Area Training  Whitetail Deer Management Techniques Key</vt:lpstr>
      <vt:lpstr>PowerPoint Presentation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2019 AREA WILDLIFE CDE TRAINING GENERAL IDENTIFICATION</vt:lpstr>
      <vt:lpstr>PowerPoint Presentation</vt:lpstr>
      <vt:lpstr>PowerPoint Presentation</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2019 AREA WILDLIFE CDE TRAINING  AQUATIC MANAGEMENT</vt:lpstr>
      <vt:lpstr>PowerPoint Presentation</vt:lpstr>
      <vt:lpstr>2019 AREA WILDLIFE CDE TRAINING  AQUATIC MANAGEMENT</vt:lpstr>
      <vt:lpstr>2019 AREA WILDLIFE CDE TRAINING  AQUATIC MANAGEMENT</vt:lpstr>
      <vt:lpstr>2019 AREA WILDLIFE CDE TRAINING  AQUATIC MANAGEMENT</vt:lpstr>
      <vt:lpstr>2019 AREA WILDLIFE CDE TRAINING  AQUATIC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STATE WILDLIFE MANAGEMENT SENIOR WILD TURKEY MGMT EXAM</dc:title>
  <dc:creator>Sealy</dc:creator>
  <cp:lastModifiedBy>Brandon Ray</cp:lastModifiedBy>
  <cp:revision>341</cp:revision>
  <cp:lastPrinted>2019-01-14T21:39:20Z</cp:lastPrinted>
  <dcterms:created xsi:type="dcterms:W3CDTF">2010-11-04T16:31:23Z</dcterms:created>
  <dcterms:modified xsi:type="dcterms:W3CDTF">2019-01-14T22:04:54Z</dcterms:modified>
</cp:coreProperties>
</file>