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46" r:id="rId3"/>
    <p:sldId id="293" r:id="rId4"/>
    <p:sldId id="290" r:id="rId5"/>
    <p:sldId id="291" r:id="rId6"/>
    <p:sldId id="292" r:id="rId7"/>
    <p:sldId id="295" r:id="rId8"/>
    <p:sldId id="296" r:id="rId9"/>
    <p:sldId id="297" r:id="rId10"/>
    <p:sldId id="294" r:id="rId11"/>
    <p:sldId id="298" r:id="rId12"/>
    <p:sldId id="320" r:id="rId13"/>
    <p:sldId id="321" r:id="rId14"/>
    <p:sldId id="322" r:id="rId15"/>
    <p:sldId id="324" r:id="rId16"/>
    <p:sldId id="325" r:id="rId17"/>
    <p:sldId id="326" r:id="rId18"/>
    <p:sldId id="408" r:id="rId19"/>
    <p:sldId id="318" r:id="rId20"/>
    <p:sldId id="319" r:id="rId21"/>
    <p:sldId id="406" r:id="rId22"/>
    <p:sldId id="407" r:id="rId23"/>
    <p:sldId id="309" r:id="rId24"/>
    <p:sldId id="310" r:id="rId25"/>
    <p:sldId id="405" r:id="rId26"/>
    <p:sldId id="404" r:id="rId27"/>
    <p:sldId id="329" r:id="rId28"/>
    <p:sldId id="352" r:id="rId29"/>
    <p:sldId id="402" r:id="rId30"/>
    <p:sldId id="403" r:id="rId31"/>
    <p:sldId id="353" r:id="rId32"/>
    <p:sldId id="347" r:id="rId33"/>
    <p:sldId id="259" r:id="rId34"/>
    <p:sldId id="260" r:id="rId35"/>
    <p:sldId id="273" r:id="rId36"/>
    <p:sldId id="274" r:id="rId37"/>
    <p:sldId id="350" r:id="rId38"/>
    <p:sldId id="272" r:id="rId39"/>
    <p:sldId id="284" r:id="rId40"/>
    <p:sldId id="306" r:id="rId41"/>
    <p:sldId id="312" r:id="rId42"/>
    <p:sldId id="313" r:id="rId43"/>
    <p:sldId id="335" r:id="rId44"/>
    <p:sldId id="341" r:id="rId45"/>
    <p:sldId id="356" r:id="rId46"/>
    <p:sldId id="269" r:id="rId47"/>
    <p:sldId id="270" r:id="rId48"/>
    <p:sldId id="304" r:id="rId49"/>
    <p:sldId id="351" r:id="rId50"/>
    <p:sldId id="262" r:id="rId51"/>
    <p:sldId id="277" r:id="rId52"/>
    <p:sldId id="409" r:id="rId53"/>
    <p:sldId id="278" r:id="rId54"/>
    <p:sldId id="279" r:id="rId55"/>
    <p:sldId id="314" r:id="rId56"/>
    <p:sldId id="330" r:id="rId57"/>
    <p:sldId id="331" r:id="rId58"/>
    <p:sldId id="391" r:id="rId59"/>
    <p:sldId id="375" r:id="rId60"/>
    <p:sldId id="376" r:id="rId61"/>
    <p:sldId id="377" r:id="rId62"/>
    <p:sldId id="349" r:id="rId63"/>
    <p:sldId id="267" r:id="rId64"/>
    <p:sldId id="268" r:id="rId65"/>
    <p:sldId id="307" r:id="rId66"/>
    <p:sldId id="308" r:id="rId67"/>
    <p:sldId id="344" r:id="rId68"/>
    <p:sldId id="345" r:id="rId69"/>
    <p:sldId id="300" r:id="rId70"/>
    <p:sldId id="333" r:id="rId71"/>
    <p:sldId id="301" r:id="rId72"/>
    <p:sldId id="348" r:id="rId73"/>
    <p:sldId id="266" r:id="rId74"/>
    <p:sldId id="281" r:id="rId75"/>
    <p:sldId id="283" r:id="rId76"/>
    <p:sldId id="386" r:id="rId77"/>
    <p:sldId id="384" r:id="rId78"/>
    <p:sldId id="385" r:id="rId79"/>
    <p:sldId id="399" r:id="rId80"/>
    <p:sldId id="397" r:id="rId81"/>
    <p:sldId id="393" r:id="rId82"/>
    <p:sldId id="394" r:id="rId83"/>
    <p:sldId id="395" r:id="rId84"/>
    <p:sldId id="400" r:id="rId85"/>
    <p:sldId id="396" r:id="rId86"/>
    <p:sldId id="392" r:id="rId87"/>
    <p:sldId id="398" r:id="rId88"/>
    <p:sldId id="387" r:id="rId89"/>
    <p:sldId id="381" r:id="rId90"/>
    <p:sldId id="378" r:id="rId91"/>
    <p:sldId id="379" r:id="rId92"/>
    <p:sldId id="380" r:id="rId93"/>
    <p:sldId id="388" r:id="rId94"/>
    <p:sldId id="389" r:id="rId95"/>
    <p:sldId id="367" r:id="rId96"/>
    <p:sldId id="368" r:id="rId97"/>
    <p:sldId id="383" r:id="rId98"/>
    <p:sldId id="373" r:id="rId99"/>
    <p:sldId id="401" r:id="rId100"/>
    <p:sldId id="257" r:id="rId101"/>
    <p:sldId id="362" r:id="rId102"/>
    <p:sldId id="366" r:id="rId10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0D6783F-2763-4CA4-B007-A64BBB688A90}">
          <p14:sldIdLst>
            <p14:sldId id="256"/>
          </p14:sldIdLst>
        </p14:section>
        <p14:section name="Surgical Instruments" id="{767346A7-6BDE-4BF2-B304-798793F3E970}">
          <p14:sldIdLst>
            <p14:sldId id="346"/>
            <p14:sldId id="293"/>
            <p14:sldId id="290"/>
            <p14:sldId id="291"/>
            <p14:sldId id="292"/>
            <p14:sldId id="295"/>
            <p14:sldId id="296"/>
            <p14:sldId id="297"/>
            <p14:sldId id="294"/>
            <p14:sldId id="298"/>
            <p14:sldId id="320"/>
            <p14:sldId id="321"/>
            <p14:sldId id="322"/>
            <p14:sldId id="324"/>
            <p14:sldId id="325"/>
            <p14:sldId id="326"/>
            <p14:sldId id="408"/>
            <p14:sldId id="318"/>
            <p14:sldId id="319"/>
            <p14:sldId id="406"/>
            <p14:sldId id="407"/>
            <p14:sldId id="309"/>
            <p14:sldId id="310"/>
            <p14:sldId id="405"/>
            <p14:sldId id="404"/>
            <p14:sldId id="329"/>
            <p14:sldId id="352"/>
            <p14:sldId id="402"/>
            <p14:sldId id="403"/>
            <p14:sldId id="353"/>
          </p14:sldIdLst>
        </p14:section>
        <p14:section name="Sterilization Instruments" id="{12A01934-DED3-4C32-AF4D-E21B2174CEF9}">
          <p14:sldIdLst>
            <p14:sldId id="347"/>
            <p14:sldId id="259"/>
            <p14:sldId id="260"/>
            <p14:sldId id="273"/>
            <p14:sldId id="274"/>
          </p14:sldIdLst>
        </p14:section>
        <p14:section name="Examination/Diagnostic Tools" id="{66A98A4B-F476-47E3-80E2-EEEC8F136854}">
          <p14:sldIdLst>
            <p14:sldId id="350"/>
            <p14:sldId id="272"/>
            <p14:sldId id="284"/>
            <p14:sldId id="306"/>
            <p14:sldId id="312"/>
            <p14:sldId id="313"/>
            <p14:sldId id="335"/>
            <p14:sldId id="341"/>
          </p14:sldIdLst>
        </p14:section>
        <p14:section name="IV Instruments" id="{0A71B9DD-7AC9-4E74-93C7-83903F99F44F}">
          <p14:sldIdLst>
            <p14:sldId id="356"/>
            <p14:sldId id="269"/>
            <p14:sldId id="270"/>
            <p14:sldId id="304"/>
          </p14:sldIdLst>
        </p14:section>
        <p14:section name="Dental Instruments" id="{0B2206DF-F8AD-48B1-99F3-DD66E801D887}">
          <p14:sldIdLst>
            <p14:sldId id="351"/>
            <p14:sldId id="262"/>
            <p14:sldId id="277"/>
            <p14:sldId id="409"/>
            <p14:sldId id="278"/>
            <p14:sldId id="279"/>
            <p14:sldId id="314"/>
            <p14:sldId id="330"/>
            <p14:sldId id="331"/>
          </p14:sldIdLst>
        </p14:section>
        <p14:section name="Bandaging Tools" id="{39C48394-1206-4AC6-BDD5-A2666E556819}">
          <p14:sldIdLst>
            <p14:sldId id="391"/>
            <p14:sldId id="375"/>
            <p14:sldId id="376"/>
            <p14:sldId id="377"/>
          </p14:sldIdLst>
        </p14:section>
        <p14:section name="Restraint Tools" id="{C47EB2E1-1716-41EC-ACC2-58DCD0B0F83C}">
          <p14:sldIdLst>
            <p14:sldId id="349"/>
            <p14:sldId id="267"/>
            <p14:sldId id="268"/>
            <p14:sldId id="307"/>
            <p14:sldId id="308"/>
            <p14:sldId id="344"/>
            <p14:sldId id="345"/>
            <p14:sldId id="300"/>
            <p14:sldId id="333"/>
            <p14:sldId id="301"/>
          </p14:sldIdLst>
        </p14:section>
        <p14:section name="Reproductive tract instruments" id="{181D16DE-607D-4275-B651-65F8F2C1B394}">
          <p14:sldIdLst>
            <p14:sldId id="348"/>
            <p14:sldId id="266"/>
            <p14:sldId id="281"/>
            <p14:sldId id="283"/>
            <p14:sldId id="386"/>
            <p14:sldId id="384"/>
            <p14:sldId id="385"/>
          </p14:sldIdLst>
        </p14:section>
        <p14:section name="Small Animal Specific MISC Instruments" id="{31698472-2376-42DC-B743-79EB4484B76F}">
          <p14:sldIdLst>
            <p14:sldId id="399"/>
            <p14:sldId id="397"/>
            <p14:sldId id="393"/>
            <p14:sldId id="394"/>
            <p14:sldId id="395"/>
            <p14:sldId id="400"/>
            <p14:sldId id="396"/>
            <p14:sldId id="392"/>
            <p14:sldId id="398"/>
          </p14:sldIdLst>
        </p14:section>
        <p14:section name="Large Animal Specific MISC Instruments" id="{06691177-7A1F-40CC-9B7C-8481BEE4F334}">
          <p14:sldIdLst>
            <p14:sldId id="387"/>
            <p14:sldId id="381"/>
            <p14:sldId id="378"/>
            <p14:sldId id="379"/>
            <p14:sldId id="380"/>
            <p14:sldId id="388"/>
            <p14:sldId id="389"/>
            <p14:sldId id="367"/>
            <p14:sldId id="368"/>
            <p14:sldId id="383"/>
            <p14:sldId id="373"/>
          </p14:sldIdLst>
        </p14:section>
        <p14:section name="Veterinary Practice MISC Tools" id="{A8A486E7-66ED-4CC1-A771-0F031ABB853E}">
          <p14:sldIdLst>
            <p14:sldId id="401"/>
            <p14:sldId id="257"/>
            <p14:sldId id="362"/>
            <p14:sldId id="3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4660"/>
  </p:normalViewPr>
  <p:slideViewPr>
    <p:cSldViewPr>
      <p:cViewPr varScale="1">
        <p:scale>
          <a:sx n="82" d="100"/>
          <a:sy n="82" d="100"/>
        </p:scale>
        <p:origin x="187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nimal hospital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29780"/>
            <a:ext cx="10067514" cy="689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7" name="Title 1"/>
          <p:cNvSpPr txBox="1">
            <a:spLocks/>
          </p:cNvSpPr>
          <p:nvPr userDrawn="1"/>
        </p:nvSpPr>
        <p:spPr>
          <a:xfrm>
            <a:off x="145773" y="5186994"/>
            <a:ext cx="8312427" cy="810143"/>
          </a:xfrm>
          <a:prstGeom prst="rect">
            <a:avLst/>
          </a:prstGeom>
          <a:gradFill flip="none" rotWithShape="1">
            <a:gsLst>
              <a:gs pos="22000">
                <a:schemeClr val="accent2">
                  <a:alpha val="60000"/>
                </a:schemeClr>
              </a:gs>
              <a:gs pos="96000">
                <a:schemeClr val="accent1"/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000" dirty="0">
                <a:solidFill>
                  <a:schemeClr val="bg1"/>
                </a:solidFill>
                <a:latin typeface="Bell Gothic Std Light" panose="020B0606020203020204" pitchFamily="34" charset="0"/>
              </a:rPr>
              <a:t>Equipment and Materials</a:t>
            </a:r>
            <a:r>
              <a:rPr lang="en-US" sz="5000" baseline="0" dirty="0">
                <a:solidFill>
                  <a:schemeClr val="bg1"/>
                </a:solidFill>
                <a:latin typeface="Bell Gothic Std Light" panose="020B0606020203020204" pitchFamily="34" charset="0"/>
              </a:rPr>
              <a:t> Identification</a:t>
            </a:r>
            <a:endParaRPr lang="en-US" sz="50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sp>
        <p:nvSpPr>
          <p:cNvPr id="29" name="Subtitle 2"/>
          <p:cNvSpPr txBox="1">
            <a:spLocks/>
          </p:cNvSpPr>
          <p:nvPr userDrawn="1"/>
        </p:nvSpPr>
        <p:spPr>
          <a:xfrm>
            <a:off x="145775" y="6069027"/>
            <a:ext cx="4591688" cy="731664"/>
          </a:xfrm>
          <a:prstGeom prst="rect">
            <a:avLst/>
          </a:prstGeom>
          <a:gradFill flip="none" rotWithShape="1">
            <a:gsLst>
              <a:gs pos="30000">
                <a:schemeClr val="accent2"/>
              </a:gs>
              <a:gs pos="96000">
                <a:schemeClr val="accent1">
                  <a:alpha val="60000"/>
                </a:schemeClr>
              </a:gs>
            </a:gsLst>
            <a:lin ang="13500000" scaled="1"/>
            <a:tileRect/>
          </a:gra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00" dirty="0">
                <a:solidFill>
                  <a:schemeClr val="bg1"/>
                </a:solidFill>
                <a:latin typeface="Bell Gothic Std Light" panose="020B0606020203020204" pitchFamily="34" charset="0"/>
              </a:rPr>
              <a:t>© Partnership for Environmental Education and Rural Health at 	</a:t>
            </a:r>
          </a:p>
          <a:p>
            <a:pPr marL="0" indent="0" algn="ctr">
              <a:buNone/>
            </a:pPr>
            <a:r>
              <a:rPr lang="en-US" sz="900" dirty="0">
                <a:solidFill>
                  <a:schemeClr val="bg1"/>
                </a:solidFill>
                <a:latin typeface="Bell Gothic Std Light" panose="020B0606020203020204" pitchFamily="34" charset="0"/>
              </a:rPr>
              <a:t>College of Veterinary Medicine &amp; Biomedical Sciences, Texas A&amp;M University  </a:t>
            </a:r>
          </a:p>
          <a:p>
            <a:pPr marL="0" indent="0" algn="ctr">
              <a:buNone/>
            </a:pPr>
            <a:r>
              <a:rPr lang="en-US" sz="900" dirty="0">
                <a:solidFill>
                  <a:schemeClr val="bg1"/>
                </a:solidFill>
                <a:latin typeface="Bell Gothic Std Light" panose="020B0606020203020204" pitchFamily="34" charset="0"/>
              </a:rPr>
              <a:t>Funding support from the National Institutes of Health Office of Research Infrastructure Programs (ORIP)</a:t>
            </a:r>
          </a:p>
          <a:p>
            <a:pPr>
              <a:lnSpc>
                <a:spcPct val="120000"/>
              </a:lnSpc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65319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780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0952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6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8469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33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80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40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347714" cy="46657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90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95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09599" y="609600"/>
            <a:ext cx="6347713" cy="6851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347714" cy="46657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0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67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93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49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14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9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1FC61-7878-42A1-8382-FC64F0C4467A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7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xvKEaNDNRY?rel=0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gi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gif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464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Brown-Adson thumb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during surgery to grasp and hold tissue, muscle, or skin</a:t>
            </a:r>
          </a:p>
          <a:p>
            <a:r>
              <a:rPr lang="en-US" dirty="0"/>
              <a:t>Fine serrations are present, there are no teeth at the tip</a:t>
            </a:r>
          </a:p>
        </p:txBody>
      </p:sp>
      <p:pic>
        <p:nvPicPr>
          <p:cNvPr id="37890" name="Picture 2" descr="Image result for what are brown-adson thumb forceps used f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0" t="27260" r="10572" b="36370"/>
          <a:stretch/>
        </p:blipFill>
        <p:spPr bwMode="auto">
          <a:xfrm>
            <a:off x="140677" y="3276600"/>
            <a:ext cx="7239000" cy="120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08464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Ambubag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a hand-held device that is used to provide ventilation and oxygen to patients who are not breathing or not breathing adequately</a:t>
            </a:r>
          </a:p>
        </p:txBody>
      </p:sp>
      <p:pic>
        <p:nvPicPr>
          <p:cNvPr id="1028" name="Picture 4" descr="Image result for ambu bag anim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7" t="21678" r="7600" b="22378"/>
          <a:stretch/>
        </p:blipFill>
        <p:spPr bwMode="auto">
          <a:xfrm>
            <a:off x="121652" y="2960402"/>
            <a:ext cx="3154948" cy="291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026" name="Picture 2" descr="Image result for ambu bag anim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13538"/>
            <a:ext cx="5608268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62168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Gravity feeder / J tube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Uses gravity to move food down the feeder and fill the fed tray</a:t>
            </a:r>
          </a:p>
          <a:p>
            <a:r>
              <a:rPr lang="en-US" dirty="0"/>
              <a:t>Used in many species</a:t>
            </a:r>
          </a:p>
        </p:txBody>
      </p:sp>
      <p:pic>
        <p:nvPicPr>
          <p:cNvPr id="89090" name="Picture 2" descr="http://animalscience.unl.edu/Extension/Companion/FFA/Equipment/GravityFeed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8" t="21903" r="35727" b="20795"/>
          <a:stretch/>
        </p:blipFill>
        <p:spPr bwMode="auto">
          <a:xfrm>
            <a:off x="381000" y="2743200"/>
            <a:ext cx="3505200" cy="273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2" name="Picture 4" descr="Image result for gravity feed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9800"/>
            <a:ext cx="44577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86866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Radiology personal protective equipment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Lead items that are worn during radiographs to protect the staff member from radiological exposure</a:t>
            </a:r>
          </a:p>
        </p:txBody>
      </p:sp>
      <p:pic>
        <p:nvPicPr>
          <p:cNvPr id="58370" name="Picture 2" descr="Image result for radiology personal protective equipment veterin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453054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Image result for radiology personal protective equip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38400"/>
            <a:ext cx="3657600" cy="37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07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Image result for what are rat tooth thumb forceps used f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" t="12963" b="9465"/>
          <a:stretch/>
        </p:blipFill>
        <p:spPr bwMode="auto">
          <a:xfrm>
            <a:off x="220133" y="2743200"/>
            <a:ext cx="8214529" cy="388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Rat-tooth thumb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during surgery to grasp and hold tissue, muscle, or skin</a:t>
            </a:r>
          </a:p>
          <a:p>
            <a:r>
              <a:rPr lang="en-US" dirty="0"/>
              <a:t>Difference between Brown-Adison and rat tooth is the rat tooth has teeth at the tip of the instrument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076" name="Picture 4" descr="Image result for rat tooth thumb forcep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9" t="9414" r="24818" b="69598"/>
          <a:stretch/>
        </p:blipFill>
        <p:spPr bwMode="auto">
          <a:xfrm>
            <a:off x="304800" y="2849031"/>
            <a:ext cx="1752600" cy="16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595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Scissors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Surgical instruments used for cutting material and tissue</a:t>
            </a:r>
          </a:p>
          <a:p>
            <a:r>
              <a:rPr lang="en-US" dirty="0"/>
              <a:t>You should be able to identify the following scissors:</a:t>
            </a:r>
          </a:p>
          <a:p>
            <a:pPr lvl="1"/>
            <a:r>
              <a:rPr lang="en-US" b="1" dirty="0"/>
              <a:t>Suture wire cutting</a:t>
            </a:r>
          </a:p>
          <a:p>
            <a:pPr lvl="1"/>
            <a:r>
              <a:rPr lang="en-US" b="1" dirty="0"/>
              <a:t>Bandage</a:t>
            </a:r>
          </a:p>
          <a:p>
            <a:pPr lvl="1"/>
            <a:r>
              <a:rPr lang="en-US" b="1" dirty="0" err="1"/>
              <a:t>Littauer</a:t>
            </a:r>
            <a:r>
              <a:rPr lang="en-US" b="1" dirty="0"/>
              <a:t> suture removal</a:t>
            </a:r>
          </a:p>
          <a:p>
            <a:pPr lvl="1"/>
            <a:r>
              <a:rPr lang="en-US" b="1" dirty="0"/>
              <a:t>Mayo dissecting</a:t>
            </a:r>
          </a:p>
          <a:p>
            <a:pPr lvl="1"/>
            <a:r>
              <a:rPr lang="en-US" b="1" dirty="0" err="1"/>
              <a:t>Metzenbaum</a:t>
            </a:r>
            <a:r>
              <a:rPr lang="en-US" b="1" dirty="0"/>
              <a:t> dissecting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886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Image result for suture wire cutting sciss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0998" y="81280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Suture wire cutting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cut wire sutures</a:t>
            </a:r>
          </a:p>
          <a:p>
            <a:r>
              <a:rPr lang="en-US" dirty="0"/>
              <a:t>The blades are serrated, can be curved or straight 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3492" name="Picture 4" descr="Image result for wire cutting scisso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5" t="9248" r="37899" b="30291"/>
          <a:stretch/>
        </p:blipFill>
        <p:spPr bwMode="auto">
          <a:xfrm rot="16200000">
            <a:off x="1073821" y="4121250"/>
            <a:ext cx="2045021" cy="31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333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remove bandages</a:t>
            </a:r>
          </a:p>
          <a:p>
            <a:r>
              <a:rPr lang="en-US" dirty="0"/>
              <a:t>There are many types of bandage scissors, but they will all have a longer bottom blade that has a blunt tip (helps to prevent cutting skin)</a:t>
            </a:r>
          </a:p>
        </p:txBody>
      </p:sp>
      <p:pic>
        <p:nvPicPr>
          <p:cNvPr id="4" name="Picture 2" descr="Image result for bandage sciss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95600"/>
            <a:ext cx="7186246" cy="346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452475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Image result for littauer suture removal sciss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6428095" cy="448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Littauer</a:t>
            </a:r>
            <a:r>
              <a:rPr lang="en-US" dirty="0"/>
              <a:t> suture removal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cut all kinds of sutures (but wire)</a:t>
            </a:r>
          </a:p>
          <a:p>
            <a:r>
              <a:rPr lang="en-US" dirty="0"/>
              <a:t>Has a hook-shaped bottom blade</a:t>
            </a:r>
          </a:p>
          <a:p>
            <a:r>
              <a:rPr lang="en-US" dirty="0"/>
              <a:t>Can be curved or straight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269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Image result for mayo dissecting scisso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274" y="2438400"/>
            <a:ext cx="7862581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Mayo dissecting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during surgery to cut body tissues and sutures</a:t>
            </a:r>
          </a:p>
          <a:p>
            <a:r>
              <a:rPr lang="en-US" dirty="0"/>
              <a:t>Have blunt ends with a shorter and broader shanks than </a:t>
            </a:r>
            <a:r>
              <a:rPr lang="en-US" dirty="0" err="1"/>
              <a:t>Metzenbaum</a:t>
            </a:r>
            <a:r>
              <a:rPr lang="en-US" dirty="0"/>
              <a:t>, can be curved or straight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51868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Image result for metzenbaum dissecting sciss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1531" y="1143000"/>
            <a:ext cx="6985025" cy="698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Metzenbaum</a:t>
            </a:r>
            <a:r>
              <a:rPr lang="en-US" dirty="0"/>
              <a:t> dissecting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during surgery to cut delicate tissue</a:t>
            </a:r>
          </a:p>
          <a:p>
            <a:r>
              <a:rPr lang="en-US" dirty="0"/>
              <a:t>Longer and more narrow shanks than Mayo scissors</a:t>
            </a:r>
          </a:p>
          <a:p>
            <a:r>
              <a:rPr lang="en-US" dirty="0"/>
              <a:t>Can have curved or straight blades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83788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Scalpel/Needle Instruments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will need to identify the following scalpel/needle instruments:</a:t>
            </a:r>
          </a:p>
          <a:p>
            <a:pPr lvl="1"/>
            <a:r>
              <a:rPr lang="en-US" b="1" dirty="0"/>
              <a:t>Scalpel blade</a:t>
            </a:r>
          </a:p>
          <a:p>
            <a:pPr lvl="1"/>
            <a:r>
              <a:rPr lang="en-US" b="1" dirty="0"/>
              <a:t>Scalpel handle</a:t>
            </a:r>
          </a:p>
          <a:p>
            <a:pPr lvl="1"/>
            <a:r>
              <a:rPr lang="en-US" b="1" dirty="0"/>
              <a:t>Suture needle</a:t>
            </a:r>
          </a:p>
          <a:p>
            <a:pPr lvl="2"/>
            <a:r>
              <a:rPr lang="en-US" dirty="0"/>
              <a:t>Cutting</a:t>
            </a:r>
          </a:p>
          <a:p>
            <a:pPr lvl="2"/>
            <a:r>
              <a:rPr lang="en-US" dirty="0"/>
              <a:t>Taper</a:t>
            </a:r>
          </a:p>
          <a:p>
            <a:pPr lvl="1"/>
            <a:r>
              <a:rPr lang="en-US" b="1" dirty="0"/>
              <a:t>Needle holder</a:t>
            </a:r>
          </a:p>
          <a:p>
            <a:pPr lvl="2"/>
            <a:r>
              <a:rPr lang="en-US" dirty="0"/>
              <a:t>Mayo-</a:t>
            </a:r>
            <a:r>
              <a:rPr lang="en-US" dirty="0" err="1"/>
              <a:t>Hegar</a:t>
            </a:r>
            <a:endParaRPr lang="en-US" dirty="0"/>
          </a:p>
          <a:p>
            <a:pPr lvl="2"/>
            <a:r>
              <a:rPr lang="en-US" dirty="0"/>
              <a:t>Olsen-</a:t>
            </a:r>
            <a:r>
              <a:rPr lang="en-US" dirty="0" err="1"/>
              <a:t>Hegar</a:t>
            </a:r>
            <a:endParaRPr lang="en-US" dirty="0"/>
          </a:p>
        </p:txBody>
      </p:sp>
      <p:pic>
        <p:nvPicPr>
          <p:cNvPr id="4098" name="Picture 2" descr="Image result for needle hold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8" t="6933" r="1" b="11289"/>
          <a:stretch/>
        </p:blipFill>
        <p:spPr bwMode="auto">
          <a:xfrm>
            <a:off x="5867400" y="2607733"/>
            <a:ext cx="3073400" cy="389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42733" y="3276600"/>
            <a:ext cx="2667000" cy="2692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needle holders are used during suturing of the patient, a ratchet is present near the finger rings, meaning that they lock in place when closed (this is to prevent the needle from slipping!)</a:t>
            </a:r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>
          <a:xfrm>
            <a:off x="5909733" y="4622800"/>
            <a:ext cx="99060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754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Scalpel blade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in surgery to cut through different tissues</a:t>
            </a:r>
          </a:p>
          <a:p>
            <a:r>
              <a:rPr lang="en-US" dirty="0"/>
              <a:t>An extremely sharp blade that attaches to a scalpel handle</a:t>
            </a:r>
          </a:p>
        </p:txBody>
      </p:sp>
      <p:pic>
        <p:nvPicPr>
          <p:cNvPr id="61442" name="Picture 2" descr="Image result for scalpel blade veterin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673351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880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Instruments: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following instruments are used during surgery</a:t>
            </a:r>
          </a:p>
          <a:p>
            <a:r>
              <a:rPr lang="en-US" dirty="0"/>
              <a:t>Many of these look </a:t>
            </a:r>
            <a:r>
              <a:rPr lang="en-US" u="sng" dirty="0"/>
              <a:t>very similar</a:t>
            </a:r>
            <a:r>
              <a:rPr lang="en-US" dirty="0"/>
              <a:t> and may be hard to distinguish between!</a:t>
            </a:r>
          </a:p>
          <a:p>
            <a:r>
              <a:rPr lang="en-US" dirty="0"/>
              <a:t>We will break these tools down into smaller sub-groups:</a:t>
            </a:r>
          </a:p>
          <a:p>
            <a:pPr lvl="1"/>
            <a:r>
              <a:rPr lang="en-US" b="1" dirty="0"/>
              <a:t>Forceps: </a:t>
            </a:r>
            <a:r>
              <a:rPr lang="en-US" dirty="0"/>
              <a:t>used to pinch or tweeze tissue </a:t>
            </a:r>
          </a:p>
          <a:p>
            <a:pPr lvl="1"/>
            <a:r>
              <a:rPr lang="en-US" b="1" dirty="0"/>
              <a:t>Scissors: </a:t>
            </a:r>
            <a:r>
              <a:rPr lang="en-US" dirty="0"/>
              <a:t>used to cut tissue</a:t>
            </a:r>
          </a:p>
          <a:p>
            <a:pPr lvl="1"/>
            <a:r>
              <a:rPr lang="en-US" b="1" dirty="0"/>
              <a:t>Scalpel/Needle: </a:t>
            </a:r>
            <a:r>
              <a:rPr lang="en-US" dirty="0"/>
              <a:t>used to cut or pierce tissue</a:t>
            </a:r>
          </a:p>
          <a:p>
            <a:pPr lvl="1"/>
            <a:r>
              <a:rPr lang="en-US" b="1" dirty="0"/>
              <a:t>Surgical miscellaneous</a:t>
            </a:r>
          </a:p>
          <a:p>
            <a:pPr lvl="1"/>
            <a:endParaRPr lang="en-US" dirty="0"/>
          </a:p>
        </p:txBody>
      </p:sp>
      <p:pic>
        <p:nvPicPr>
          <p:cNvPr id="14338" name="Picture 2" descr="Image result for veterinary surg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038600"/>
            <a:ext cx="5300133" cy="263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986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Scalpel handle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during surgery to hold the scalpel blade, making it easier for the veterinarian to manipulate the blade</a:t>
            </a:r>
          </a:p>
        </p:txBody>
      </p:sp>
      <p:pic>
        <p:nvPicPr>
          <p:cNvPr id="62466" name="Picture 2" descr="Image result for scalpel hand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375" y="2133600"/>
            <a:ext cx="8368175" cy="428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583979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Suture needle - cutting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Often used during surgery to close skin and subcutaneous tissue</a:t>
            </a:r>
          </a:p>
          <a:p>
            <a:r>
              <a:rPr lang="en-US" dirty="0"/>
              <a:t>Needle point is </a:t>
            </a:r>
            <a:r>
              <a:rPr lang="en-US" u="sng" dirty="0"/>
              <a:t>triangular with a cutting edge</a:t>
            </a:r>
          </a:p>
        </p:txBody>
      </p:sp>
      <p:pic>
        <p:nvPicPr>
          <p:cNvPr id="78850" name="Picture 2" descr="Image result for suture needle - cut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00400"/>
            <a:ext cx="46482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4" descr="Image result for suture needle - cut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7" y="2667000"/>
            <a:ext cx="3852496" cy="385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595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Suture needle - taper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Often used in surgery to close soft tissue (ex. fascia, gastrointestinal tissue, vascular tissue)</a:t>
            </a:r>
          </a:p>
          <a:p>
            <a:r>
              <a:rPr lang="en-US" dirty="0"/>
              <a:t>No </a:t>
            </a:r>
            <a:r>
              <a:rPr lang="en-US" u="sng" dirty="0"/>
              <a:t>cutting edge on the tip</a:t>
            </a:r>
          </a:p>
        </p:txBody>
      </p:sp>
      <p:pic>
        <p:nvPicPr>
          <p:cNvPr id="79876" name="Picture 4" descr="Image result for taper suture need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19400"/>
            <a:ext cx="2895600" cy="367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9874" name="Picture 2" descr="Image result for taper suture need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239" y="3274567"/>
            <a:ext cx="4223439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848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Needle holder (Mayo-</a:t>
            </a:r>
            <a:r>
              <a:rPr lang="en-US" dirty="0" err="1"/>
              <a:t>Hegar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in surgery to hold the needle while suturing tissue</a:t>
            </a:r>
          </a:p>
          <a:p>
            <a:r>
              <a:rPr lang="en-US" dirty="0"/>
              <a:t>No cutting blades</a:t>
            </a:r>
          </a:p>
        </p:txBody>
      </p:sp>
      <p:pic>
        <p:nvPicPr>
          <p:cNvPr id="52226" name="Picture 2" descr="Image result for mayo hegar needle hol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7071783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290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Image result for olsen hegar needle hol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33" y="2514600"/>
            <a:ext cx="5715000" cy="494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Needle holder (Olsen-</a:t>
            </a:r>
            <a:r>
              <a:rPr lang="en-US" dirty="0" err="1"/>
              <a:t>Hegar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in surgery to hold the needle while suturing tissue and to cut suture material</a:t>
            </a:r>
          </a:p>
          <a:p>
            <a:r>
              <a:rPr lang="en-US" dirty="0"/>
              <a:t>Similar to Mayo-</a:t>
            </a:r>
            <a:r>
              <a:rPr lang="en-US" dirty="0" err="1"/>
              <a:t>Hegar</a:t>
            </a:r>
            <a:r>
              <a:rPr lang="en-US" dirty="0"/>
              <a:t> but also </a:t>
            </a:r>
            <a:r>
              <a:rPr lang="en-US" u="sng" dirty="0"/>
              <a:t>has cutting blades</a:t>
            </a:r>
            <a:r>
              <a:rPr lang="en-US" dirty="0"/>
              <a:t> on the proximal end of the blade</a:t>
            </a:r>
          </a:p>
        </p:txBody>
      </p:sp>
    </p:spTree>
    <p:extLst>
      <p:ext uri="{BB962C8B-B14F-4D97-AF65-F5344CB8AC3E}">
        <p14:creationId xmlns:p14="http://schemas.microsoft.com/office/powerpoint/2010/main" val="2927704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snook h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98917">
            <a:off x="972331" y="819931"/>
            <a:ext cx="6942051" cy="694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Miscellaneous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will need to identify the following:</a:t>
            </a:r>
          </a:p>
          <a:p>
            <a:pPr lvl="1"/>
            <a:r>
              <a:rPr lang="en-US" b="1" dirty="0" err="1"/>
              <a:t>Blackhaus</a:t>
            </a:r>
            <a:r>
              <a:rPr lang="en-US" b="1" dirty="0"/>
              <a:t> towel clamps</a:t>
            </a:r>
          </a:p>
          <a:p>
            <a:pPr lvl="1"/>
            <a:r>
              <a:rPr lang="en-US" b="1" dirty="0"/>
              <a:t>Snook ovariohysterectomy hook</a:t>
            </a:r>
          </a:p>
          <a:p>
            <a:pPr lvl="1"/>
            <a:r>
              <a:rPr lang="en-US" b="1" dirty="0"/>
              <a:t>Staple remover</a:t>
            </a:r>
          </a:p>
          <a:p>
            <a:pPr lvl="1"/>
            <a:r>
              <a:rPr lang="en-US" b="1" dirty="0"/>
              <a:t>Anesthetic machines</a:t>
            </a:r>
          </a:p>
          <a:p>
            <a:pPr lvl="1"/>
            <a:r>
              <a:rPr lang="en-US" b="1" dirty="0"/>
              <a:t>Endotracheal tubes</a:t>
            </a:r>
          </a:p>
          <a:p>
            <a:pPr lvl="1"/>
            <a:r>
              <a:rPr lang="en-US" b="1" dirty="0"/>
              <a:t>Surgical drapes</a:t>
            </a:r>
          </a:p>
          <a:p>
            <a:pPr lvl="2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334064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blackhaus towel clam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676400"/>
            <a:ext cx="7512706" cy="562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Blackhaus</a:t>
            </a:r>
            <a:r>
              <a:rPr lang="en-US" dirty="0"/>
              <a:t> towel clamps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instrument is used to secure drapes and towels during surgery</a:t>
            </a:r>
          </a:p>
          <a:p>
            <a:r>
              <a:rPr lang="en-US" dirty="0"/>
              <a:t>Also has a ratchet, like needle holders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498807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Image result for snook ovariohysterectomy h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1000" y="2133600"/>
            <a:ext cx="6726616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Snook ovariohysterectomy hook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AKA “Snook hook”</a:t>
            </a:r>
          </a:p>
          <a:p>
            <a:r>
              <a:rPr lang="en-US" dirty="0"/>
              <a:t>Used during a cat or dog spay (aka ovariohysterectomy) to locate and exteriorize the horn of the uterus</a:t>
            </a:r>
          </a:p>
        </p:txBody>
      </p:sp>
      <p:pic>
        <p:nvPicPr>
          <p:cNvPr id="5122" name="Picture 2" descr="Image result for ovariohysterectomy h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3" y="4343400"/>
            <a:ext cx="330708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712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Image result for staple remover veterin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8" y="914400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Staple remover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remove staples after surgery or another veterinary procedure</a:t>
            </a:r>
          </a:p>
        </p:txBody>
      </p:sp>
      <p:pic>
        <p:nvPicPr>
          <p:cNvPr id="6146" name="Picture 2" descr="Image result for dog staple remov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" t="19203" r="20580" b="13330"/>
          <a:stretch/>
        </p:blipFill>
        <p:spPr bwMode="auto">
          <a:xfrm>
            <a:off x="4826000" y="2286000"/>
            <a:ext cx="4055700" cy="286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 descr="Image result for staple remover veterin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43" y="3886200"/>
            <a:ext cx="3536511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126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moduflexanesthesia.com/images/Access2full.jpg?9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05000"/>
            <a:ext cx="2521477" cy="503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Anesthetic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machine is used to help administer anesthesia to patients</a:t>
            </a:r>
          </a:p>
        </p:txBody>
      </p:sp>
      <p:pic>
        <p:nvPicPr>
          <p:cNvPr id="2056" name="Picture 8" descr="http://cdn.shopmedvet.com/images/uploads/13043_9171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2048932"/>
            <a:ext cx="4809067" cy="480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94939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grasp and hold objects</a:t>
            </a:r>
          </a:p>
          <a:p>
            <a:r>
              <a:rPr lang="en-US" dirty="0"/>
              <a:t>You should be able to identify the following forceps:</a:t>
            </a:r>
          </a:p>
          <a:p>
            <a:pPr lvl="1"/>
            <a:r>
              <a:rPr lang="en-US" b="1" dirty="0"/>
              <a:t>Alligator</a:t>
            </a:r>
          </a:p>
          <a:p>
            <a:pPr lvl="1"/>
            <a:r>
              <a:rPr lang="en-US" b="1" dirty="0"/>
              <a:t>Allis tissue</a:t>
            </a:r>
          </a:p>
          <a:p>
            <a:pPr lvl="1"/>
            <a:r>
              <a:rPr lang="en-US" b="1" dirty="0"/>
              <a:t>Babcock tissue</a:t>
            </a:r>
          </a:p>
          <a:p>
            <a:pPr lvl="1"/>
            <a:r>
              <a:rPr lang="en-US" b="1" dirty="0"/>
              <a:t>Crile</a:t>
            </a:r>
          </a:p>
          <a:p>
            <a:pPr lvl="1"/>
            <a:r>
              <a:rPr lang="en-US" b="1" dirty="0"/>
              <a:t>Kelly</a:t>
            </a:r>
          </a:p>
          <a:p>
            <a:pPr lvl="1"/>
            <a:r>
              <a:rPr lang="en-US" b="1" dirty="0"/>
              <a:t>Halstead mosquito hemostatic</a:t>
            </a:r>
          </a:p>
          <a:p>
            <a:pPr lvl="1"/>
            <a:r>
              <a:rPr lang="en-US" b="1" dirty="0"/>
              <a:t>Brown-Adson thumb</a:t>
            </a:r>
          </a:p>
          <a:p>
            <a:pPr lvl="1"/>
            <a:r>
              <a:rPr lang="en-US" b="1" dirty="0"/>
              <a:t>Rat-tooth thumb</a:t>
            </a:r>
          </a:p>
        </p:txBody>
      </p:sp>
      <p:pic>
        <p:nvPicPr>
          <p:cNvPr id="15362" name="Picture 2" descr="Image result for forc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86000"/>
            <a:ext cx="5638800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315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Endotracheal tubes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during surgery or any other procedure where the patient is given general anesthetic</a:t>
            </a:r>
          </a:p>
          <a:p>
            <a:r>
              <a:rPr lang="en-US" dirty="0"/>
              <a:t>Inserted into the trachea of the patient (large or small animal)</a:t>
            </a:r>
          </a:p>
        </p:txBody>
      </p:sp>
      <p:pic>
        <p:nvPicPr>
          <p:cNvPr id="29698" name="Picture 2" descr="Image result for endotracheal tubes veterin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080" y="2438400"/>
            <a:ext cx="6005488" cy="430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Image result for endotracheal tubes veterina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3501">
            <a:off x="-736443" y="3927233"/>
            <a:ext cx="4360769" cy="164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7800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veterinary surgical drap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1837267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drapes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during surgery to prevent contamination of the surgical area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7830" name="Picture 6" descr="Image result for veterinary surgical drap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743200"/>
            <a:ext cx="5945065" cy="395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615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Sterilization Instruments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following machines and tools are used to sterilize veterinary instruments for surgery and other procedures</a:t>
            </a:r>
          </a:p>
          <a:p>
            <a:r>
              <a:rPr lang="en-US" dirty="0"/>
              <a:t>You will need to identify the following tools:</a:t>
            </a:r>
          </a:p>
          <a:p>
            <a:pPr lvl="1"/>
            <a:r>
              <a:rPr lang="en-US" b="1" dirty="0"/>
              <a:t>Autoclave</a:t>
            </a:r>
          </a:p>
          <a:p>
            <a:pPr lvl="1"/>
            <a:r>
              <a:rPr lang="en-US" b="1" dirty="0"/>
              <a:t>Autoclave tape indicator</a:t>
            </a:r>
          </a:p>
          <a:p>
            <a:pPr lvl="1"/>
            <a:r>
              <a:rPr lang="en-US" b="1" dirty="0"/>
              <a:t>Chemical indicator strips</a:t>
            </a:r>
          </a:p>
          <a:p>
            <a:pPr lvl="1"/>
            <a:r>
              <a:rPr lang="en-US" b="1" dirty="0"/>
              <a:t>Cold sterile tray</a:t>
            </a:r>
          </a:p>
        </p:txBody>
      </p:sp>
      <p:pic>
        <p:nvPicPr>
          <p:cNvPr id="17410" name="Picture 2" descr="Image result for steriliz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38600"/>
            <a:ext cx="6096000" cy="261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895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veterinary autoclav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3" b="9156"/>
          <a:stretch/>
        </p:blipFill>
        <p:spPr bwMode="auto">
          <a:xfrm>
            <a:off x="1143000" y="2464616"/>
            <a:ext cx="5105400" cy="436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Autoclave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machine is used to sterilize veterinary instruments for surgery and other procedures</a:t>
            </a:r>
          </a:p>
          <a:p>
            <a:r>
              <a:rPr lang="en-US" dirty="0"/>
              <a:t>It used high heat and pressure to sterilize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80629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Autoclave tape indicator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tape is put on surgery packs before being autoclaved</a:t>
            </a:r>
          </a:p>
          <a:p>
            <a:r>
              <a:rPr lang="en-US" dirty="0"/>
              <a:t>If the autoclave works properly, then stripes on the tape turn black (or another color), indicating that the contents of the pack have been properly sterilized</a:t>
            </a:r>
          </a:p>
        </p:txBody>
      </p:sp>
      <p:pic>
        <p:nvPicPr>
          <p:cNvPr id="4100" name="Picture 4" descr="Image result for autoclave tape indica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73669"/>
            <a:ext cx="4419600" cy="314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autoclave tape indicator survey p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02668"/>
            <a:ext cx="3505200" cy="287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9226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indicator strips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Another way to identify sterilization in surgical packs</a:t>
            </a:r>
          </a:p>
          <a:p>
            <a:r>
              <a:rPr lang="en-US" dirty="0"/>
              <a:t>Strip changes color after sterilization</a:t>
            </a:r>
          </a:p>
        </p:txBody>
      </p:sp>
      <p:pic>
        <p:nvPicPr>
          <p:cNvPr id="17412" name="Picture 4" descr="Image result for chemical indicator strips veterinar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9" b="20314"/>
          <a:stretch/>
        </p:blipFill>
        <p:spPr bwMode="auto">
          <a:xfrm>
            <a:off x="228599" y="3962400"/>
            <a:ext cx="6396219" cy="264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7410" name="Picture 2" descr="http://animalscience.unl.edu/Extension/Companion/FFA/Equipment/ChemicalIndicatorStrip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4" t="31938" r="44518" b="26972"/>
          <a:stretch/>
        </p:blipFill>
        <p:spPr bwMode="auto">
          <a:xfrm>
            <a:off x="5344625" y="1752600"/>
            <a:ext cx="378472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5644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sterile tray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Another way to sterilize instruments</a:t>
            </a:r>
          </a:p>
          <a:p>
            <a:r>
              <a:rPr lang="en-US" dirty="0"/>
              <a:t>No heat is applied, instead chemicals are used</a:t>
            </a:r>
          </a:p>
        </p:txBody>
      </p:sp>
      <p:pic>
        <p:nvPicPr>
          <p:cNvPr id="18434" name="Picture 2" descr="Image result for cold sterilization tray veterinar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95550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result for cold sterile tra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5" r="28109"/>
          <a:stretch/>
        </p:blipFill>
        <p:spPr bwMode="auto">
          <a:xfrm>
            <a:off x="6629400" y="381000"/>
            <a:ext cx="19812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0941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Examination/Diagnostic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tools are used in the examination or diagnostic process at the veterinary clinic</a:t>
            </a:r>
          </a:p>
          <a:p>
            <a:r>
              <a:rPr lang="en-US" dirty="0"/>
              <a:t>You will need to identify the following tools:</a:t>
            </a:r>
          </a:p>
          <a:p>
            <a:pPr lvl="1"/>
            <a:r>
              <a:rPr lang="en-US" b="1" dirty="0"/>
              <a:t>Centrifuge</a:t>
            </a:r>
          </a:p>
          <a:p>
            <a:pPr lvl="1"/>
            <a:r>
              <a:rPr lang="en-US" b="1" dirty="0"/>
              <a:t>Endoscope</a:t>
            </a:r>
          </a:p>
          <a:p>
            <a:pPr lvl="1"/>
            <a:r>
              <a:rPr lang="en-US" b="1" dirty="0"/>
              <a:t>Laparoscope</a:t>
            </a:r>
          </a:p>
          <a:p>
            <a:pPr lvl="1"/>
            <a:r>
              <a:rPr lang="en-US" b="1" dirty="0"/>
              <a:t>Laryngoscope</a:t>
            </a:r>
          </a:p>
          <a:p>
            <a:pPr lvl="1"/>
            <a:r>
              <a:rPr lang="en-US" b="1" dirty="0"/>
              <a:t>Ophthalmoscope</a:t>
            </a:r>
          </a:p>
          <a:p>
            <a:pPr lvl="1"/>
            <a:r>
              <a:rPr lang="en-US" b="1" dirty="0"/>
              <a:t>Otoscope</a:t>
            </a:r>
          </a:p>
          <a:p>
            <a:pPr lvl="1"/>
            <a:r>
              <a:rPr lang="en-US" b="1" dirty="0"/>
              <a:t>Stethoscope</a:t>
            </a:r>
          </a:p>
          <a:p>
            <a:pPr lvl="1"/>
            <a:r>
              <a:rPr lang="en-US" b="1" dirty="0"/>
              <a:t>Tonometer</a:t>
            </a:r>
          </a:p>
        </p:txBody>
      </p:sp>
      <p:pic>
        <p:nvPicPr>
          <p:cNvPr id="18434" name="Picture 2" descr="Image result for examination veterina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2" r="6251"/>
          <a:stretch/>
        </p:blipFill>
        <p:spPr bwMode="auto">
          <a:xfrm>
            <a:off x="4419600" y="2514600"/>
            <a:ext cx="4191000" cy="407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035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Image result for veterinary centrifu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68879"/>
            <a:ext cx="3815051" cy="490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Centrifuge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machine that uses centrifugal forces to “spin down” body fluids</a:t>
            </a:r>
          </a:p>
          <a:p>
            <a:r>
              <a:rPr lang="en-US" dirty="0"/>
              <a:t>Often used on blood and urine</a:t>
            </a:r>
          </a:p>
          <a:p>
            <a:r>
              <a:rPr lang="en-US" dirty="0"/>
              <a:t>This machine spins very fast, so special care must be taken to ensure that it is balanced before running the machine!</a:t>
            </a:r>
          </a:p>
        </p:txBody>
      </p:sp>
      <p:pic>
        <p:nvPicPr>
          <p:cNvPr id="16386" name="Picture 2" descr="Image result for veterinary centrifu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08" y="3962400"/>
            <a:ext cx="5001491" cy="229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9212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Endoscope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instrument is used to give veterinarians a view of the patients internal parts</a:t>
            </a:r>
          </a:p>
          <a:p>
            <a:r>
              <a:rPr lang="en-US" dirty="0"/>
              <a:t>A camera is attached to the front of the endoscope, which allows the veterinarian to see </a:t>
            </a:r>
          </a:p>
        </p:txBody>
      </p:sp>
      <p:pic>
        <p:nvPicPr>
          <p:cNvPr id="28674" name="Picture 2" descr="Image result for endoscope veterin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2819400"/>
            <a:ext cx="5213349" cy="391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Image result for endoscope veterina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2"/>
          <a:stretch/>
        </p:blipFill>
        <p:spPr bwMode="auto">
          <a:xfrm>
            <a:off x="5410200" y="3638037"/>
            <a:ext cx="3657600" cy="309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Image result for endoscope view veterin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015" y="2514600"/>
            <a:ext cx="3810000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999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mage result for alligator forcep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676400"/>
            <a:ext cx="78867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Alligator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during surgery to remove foreign bodies</a:t>
            </a:r>
          </a:p>
          <a:p>
            <a:r>
              <a:rPr lang="en-US" dirty="0"/>
              <a:t>There is a right angle and the top blade is the only part that actually moves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0109328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Laryngoscopes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view the vocal cords</a:t>
            </a:r>
          </a:p>
          <a:p>
            <a:r>
              <a:rPr lang="en-US" dirty="0"/>
              <a:t>Often used to facilitate intubation</a:t>
            </a:r>
          </a:p>
        </p:txBody>
      </p:sp>
      <p:pic>
        <p:nvPicPr>
          <p:cNvPr id="49154" name="Picture 2" descr="Image result for laryngoscopes veterinar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1" r="6300"/>
          <a:stretch/>
        </p:blipFill>
        <p:spPr bwMode="auto">
          <a:xfrm>
            <a:off x="-413278" y="2184242"/>
            <a:ext cx="7423707" cy="492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026" name="Picture 2" descr="Image result for dog laryngoscop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0" t="31982" r="10045"/>
          <a:stretch/>
        </p:blipFill>
        <p:spPr bwMode="auto">
          <a:xfrm>
            <a:off x="5694212" y="152400"/>
            <a:ext cx="3346815" cy="264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1089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Ophthalmoscope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view and examine the patients eyes</a:t>
            </a:r>
          </a:p>
        </p:txBody>
      </p:sp>
      <p:pic>
        <p:nvPicPr>
          <p:cNvPr id="55298" name="Picture 2" descr="Image result for ophthalmoscope veterin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008667"/>
            <a:ext cx="4333875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Image result for ophthalmoscope veterina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8" r="37462"/>
          <a:stretch/>
        </p:blipFill>
        <p:spPr bwMode="auto">
          <a:xfrm>
            <a:off x="3946799" y="1781022"/>
            <a:ext cx="1219200" cy="503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0" name="Straight Connector 9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 11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5304" name="Picture 8" descr="Image result for ophthalmoscope veterina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495" y="4296833"/>
            <a:ext cx="342732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mage result for ophthalmoscope hor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495" y="1907655"/>
            <a:ext cx="3427326" cy="228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824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Image result for otoscope veterin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5" y="1600200"/>
            <a:ext cx="4333875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Otoscope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view and examine the patients ears</a:t>
            </a:r>
          </a:p>
        </p:txBody>
      </p:sp>
      <p:pic>
        <p:nvPicPr>
          <p:cNvPr id="56324" name="Picture 4" descr="Image result for otoscope veterin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824" y="2438400"/>
            <a:ext cx="2527163" cy="399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0242" name="Picture 2" descr="Image result for otoscope veterin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5275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3471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Stethoscope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monitor and listen to heart beats, breath sounds, gastric sounds, etc.</a:t>
            </a:r>
          </a:p>
        </p:txBody>
      </p:sp>
      <p:pic>
        <p:nvPicPr>
          <p:cNvPr id="76802" name="Picture 2" descr="Image result for stethosco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6324600" cy="472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1266" name="Picture 2" descr="Image result for stethoscope veterinary heartbea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5" r="9767"/>
          <a:stretch/>
        </p:blipFill>
        <p:spPr bwMode="auto">
          <a:xfrm>
            <a:off x="5334000" y="1828800"/>
            <a:ext cx="362373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6114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Tonometer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test the pressure inside of the patients eyes</a:t>
            </a:r>
          </a:p>
        </p:txBody>
      </p:sp>
      <p:pic>
        <p:nvPicPr>
          <p:cNvPr id="83970" name="Picture 2" descr="Image result for tonometer veterin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512146"/>
            <a:ext cx="5791200" cy="334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83972" name="Picture 4" descr="Image result for tonometer veterina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47" b="39188"/>
          <a:stretch/>
        </p:blipFill>
        <p:spPr bwMode="auto">
          <a:xfrm>
            <a:off x="948267" y="2133600"/>
            <a:ext cx="48918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2850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IV Instruments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instruments are used to collect blood samples or to administer medicine intravenously</a:t>
            </a:r>
          </a:p>
          <a:p>
            <a:r>
              <a:rPr lang="en-US" dirty="0"/>
              <a:t>You will need to identify the following tools:</a:t>
            </a:r>
          </a:p>
          <a:p>
            <a:pPr lvl="1"/>
            <a:r>
              <a:rPr lang="en-US" b="1" dirty="0"/>
              <a:t>Catheters</a:t>
            </a:r>
          </a:p>
          <a:p>
            <a:pPr lvl="2"/>
            <a:r>
              <a:rPr lang="en-US" dirty="0"/>
              <a:t>Butterfly</a:t>
            </a:r>
          </a:p>
          <a:p>
            <a:pPr lvl="2"/>
            <a:r>
              <a:rPr lang="en-US" dirty="0"/>
              <a:t>IV</a:t>
            </a:r>
          </a:p>
          <a:p>
            <a:pPr lvl="1"/>
            <a:r>
              <a:rPr lang="en-US" b="1" dirty="0"/>
              <a:t>IV administration set</a:t>
            </a:r>
          </a:p>
          <a:p>
            <a:endParaRPr lang="en-US" dirty="0"/>
          </a:p>
        </p:txBody>
      </p:sp>
      <p:pic>
        <p:nvPicPr>
          <p:cNvPr id="19458" name="Picture 2" descr="Image result for dog iv cath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733" y="3200400"/>
            <a:ext cx="5362575" cy="341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7493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Catheter - butterfly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draw blood from patients</a:t>
            </a:r>
          </a:p>
        </p:txBody>
      </p:sp>
      <p:pic>
        <p:nvPicPr>
          <p:cNvPr id="13316" name="Picture 4" descr="Image result for veterinary butterfly cathe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r="3635"/>
          <a:stretch/>
        </p:blipFill>
        <p:spPr bwMode="auto">
          <a:xfrm>
            <a:off x="76200" y="2012630"/>
            <a:ext cx="5867400" cy="471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Image result for veterinary butterfly cathe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565" y="152400"/>
            <a:ext cx="3320266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0687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Catheter - IV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draw blood from patients</a:t>
            </a:r>
          </a:p>
        </p:txBody>
      </p:sp>
      <p:pic>
        <p:nvPicPr>
          <p:cNvPr id="14340" name="Picture 4" descr="Image result for iv catheter veterina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4" b="28389"/>
          <a:stretch/>
        </p:blipFill>
        <p:spPr bwMode="auto">
          <a:xfrm>
            <a:off x="457200" y="3886200"/>
            <a:ext cx="8077200" cy="286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mage result for iv catheter veterin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41656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7207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IV administration 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along with an IV catheter to administer fluids or other medication to the patient</a:t>
            </a:r>
          </a:p>
        </p:txBody>
      </p:sp>
      <p:pic>
        <p:nvPicPr>
          <p:cNvPr id="47106" name="Picture 2" descr="Image result for Iv administration set veterin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5819668" cy="46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9767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Dental Instruments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tools are used on dental examinations or procedures for various species</a:t>
            </a:r>
          </a:p>
          <a:p>
            <a:r>
              <a:rPr lang="en-US" dirty="0"/>
              <a:t>You will need to identify the following tools:</a:t>
            </a:r>
          </a:p>
          <a:p>
            <a:pPr lvl="1"/>
            <a:r>
              <a:rPr lang="en-US" b="1" dirty="0"/>
              <a:t>Balling gun</a:t>
            </a:r>
          </a:p>
          <a:p>
            <a:pPr lvl="1"/>
            <a:r>
              <a:rPr lang="en-US" b="1" dirty="0"/>
              <a:t>Dental floats</a:t>
            </a:r>
          </a:p>
          <a:p>
            <a:pPr lvl="1"/>
            <a:r>
              <a:rPr lang="en-US" b="1" dirty="0"/>
              <a:t>Dental scaler</a:t>
            </a:r>
          </a:p>
          <a:p>
            <a:pPr lvl="1"/>
            <a:r>
              <a:rPr lang="en-US" b="1" dirty="0"/>
              <a:t>Drench gun (small ruminant)</a:t>
            </a:r>
          </a:p>
          <a:p>
            <a:pPr lvl="1"/>
            <a:r>
              <a:rPr lang="en-US" b="1" dirty="0"/>
              <a:t>Pig tooth nippers</a:t>
            </a:r>
          </a:p>
          <a:p>
            <a:pPr lvl="1"/>
            <a:r>
              <a:rPr lang="en-US" b="1" dirty="0"/>
              <a:t>Oral speculums</a:t>
            </a:r>
          </a:p>
          <a:p>
            <a:pPr lvl="2"/>
            <a:r>
              <a:rPr lang="en-US" dirty="0"/>
              <a:t>Large animal</a:t>
            </a:r>
          </a:p>
          <a:p>
            <a:pPr lvl="2"/>
            <a:r>
              <a:rPr lang="en-US" dirty="0"/>
              <a:t>Small animal</a:t>
            </a:r>
          </a:p>
          <a:p>
            <a:pPr lvl="1"/>
            <a:endParaRPr lang="en-US" dirty="0"/>
          </a:p>
        </p:txBody>
      </p:sp>
      <p:pic>
        <p:nvPicPr>
          <p:cNvPr id="20482" name="Picture 2" descr="Image result for dog tee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98286"/>
            <a:ext cx="3425439" cy="209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age result for horse tee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475" y="4389552"/>
            <a:ext cx="3518115" cy="246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036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Image result for what are allis tissue forceps used f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3" r="26231"/>
          <a:stretch/>
        </p:blipFill>
        <p:spPr bwMode="auto">
          <a:xfrm rot="16200000">
            <a:off x="2085454" y="1021813"/>
            <a:ext cx="3034227" cy="647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Allis tissue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during surgery to grasp organs and slippery/dense tissue</a:t>
            </a:r>
          </a:p>
          <a:p>
            <a:r>
              <a:rPr lang="en-US" dirty="0"/>
              <a:t>Less delicate than Babcock forceps due to the sharp teeth present at the tip of the blade</a:t>
            </a:r>
          </a:p>
        </p:txBody>
      </p:sp>
      <p:pic>
        <p:nvPicPr>
          <p:cNvPr id="35846" name="Picture 6" descr="Image result for what are allis tissue forceps used f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8" t="75802" r="49785" b="4492"/>
          <a:stretch/>
        </p:blipFill>
        <p:spPr bwMode="auto">
          <a:xfrm>
            <a:off x="609600" y="4724400"/>
            <a:ext cx="181125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9837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Image result for balling g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300">
            <a:off x="1942387" y="-560852"/>
            <a:ext cx="3945539" cy="651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Balling gun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device is used to administer capsules and boluses to livestock animals (mainly cattle) </a:t>
            </a:r>
          </a:p>
        </p:txBody>
      </p:sp>
      <p:pic>
        <p:nvPicPr>
          <p:cNvPr id="6154" name="Picture 10" descr="Image result for balling gu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48" b="39898"/>
          <a:stretch/>
        </p:blipFill>
        <p:spPr bwMode="auto">
          <a:xfrm>
            <a:off x="389467" y="3352800"/>
            <a:ext cx="6746874" cy="149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mage result for balling gun co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894" y="4419600"/>
            <a:ext cx="3490524" cy="233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6987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Dental floats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device is used on horses to float (or rasp down) points on their teeth</a:t>
            </a:r>
          </a:p>
        </p:txBody>
      </p:sp>
      <p:pic>
        <p:nvPicPr>
          <p:cNvPr id="21506" name="Picture 2" descr="Image result for dental floa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28952"/>
            <a:ext cx="7391400" cy="427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9043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Horse floatation video</a:t>
            </a:r>
          </a:p>
        </p:txBody>
      </p:sp>
      <p:pic>
        <p:nvPicPr>
          <p:cNvPr id="4" name="LxvKEaNDNRY?rel=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" y="1447800"/>
            <a:ext cx="880533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800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 result for dental sca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23447" y="1143000"/>
            <a:ext cx="7149092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Dental scaler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instrument is used on small animals to remove plaque from their teeth</a:t>
            </a:r>
          </a:p>
        </p:txBody>
      </p:sp>
      <p:pic>
        <p:nvPicPr>
          <p:cNvPr id="22532" name="Picture 4" descr="Image result for dental sca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76331"/>
            <a:ext cx="5334000" cy="355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2394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age result for small animal drench g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7446">
            <a:off x="984882" y="1259959"/>
            <a:ext cx="5831291" cy="583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Drench gun (small ruminant)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device is used to administer oral medicine to small ruminant animals (goats and sheep)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2613564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Pig tooth nippers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on baby pigs to remove their needle teeth</a:t>
            </a:r>
          </a:p>
          <a:p>
            <a:r>
              <a:rPr lang="en-US" dirty="0"/>
              <a:t>HINT: look a lot like pliers</a:t>
            </a:r>
          </a:p>
        </p:txBody>
      </p:sp>
      <p:pic>
        <p:nvPicPr>
          <p:cNvPr id="57346" name="Picture 2" descr="Image result for pig tooth nippe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24" y="2514600"/>
            <a:ext cx="7760154" cy="367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4515986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Oral speculum – large animal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open the mouth of large animals</a:t>
            </a:r>
          </a:p>
          <a:p>
            <a:r>
              <a:rPr lang="en-US" dirty="0"/>
              <a:t>Often used during horse dental floatation</a:t>
            </a:r>
          </a:p>
          <a:p>
            <a:r>
              <a:rPr lang="en-US" dirty="0"/>
              <a:t>HINT: used in the horse floatation video!</a:t>
            </a:r>
          </a:p>
        </p:txBody>
      </p:sp>
      <p:pic>
        <p:nvPicPr>
          <p:cNvPr id="72706" name="Picture 2" descr="Image result for large animal oral specul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5135"/>
            <a:ext cx="7467600" cy="398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0312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Oral speculum – small animal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in small animal species to open the mouth</a:t>
            </a:r>
          </a:p>
          <a:p>
            <a:r>
              <a:rPr lang="en-US" dirty="0"/>
              <a:t>Often used during dental procedures</a:t>
            </a:r>
          </a:p>
        </p:txBody>
      </p:sp>
      <p:pic>
        <p:nvPicPr>
          <p:cNvPr id="82946" name="Picture 2" descr="http://animalscience.unl.edu/Extension/Companion/FFA/Equipment/GagMouthSpeculu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1" t="32922" r="33040" b="22098"/>
          <a:stretch/>
        </p:blipFill>
        <p:spPr bwMode="auto">
          <a:xfrm>
            <a:off x="685800" y="2514600"/>
            <a:ext cx="6567114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9897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Bandaging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tools are used to help bandage:</a:t>
            </a:r>
          </a:p>
          <a:p>
            <a:pPr lvl="1"/>
            <a:r>
              <a:rPr lang="en-US" b="1" dirty="0" err="1"/>
              <a:t>Elastikon</a:t>
            </a:r>
            <a:endParaRPr lang="en-US" b="1" dirty="0"/>
          </a:p>
          <a:p>
            <a:pPr lvl="1"/>
            <a:r>
              <a:rPr lang="en-US" b="1" dirty="0"/>
              <a:t>Roll gauze</a:t>
            </a:r>
          </a:p>
          <a:p>
            <a:pPr lvl="1"/>
            <a:r>
              <a:rPr lang="en-US" b="1" dirty="0"/>
              <a:t>Vet wrap</a:t>
            </a:r>
          </a:p>
        </p:txBody>
      </p:sp>
      <p:pic>
        <p:nvPicPr>
          <p:cNvPr id="13314" name="Picture 2" descr="Image result for dog ca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95600"/>
            <a:ext cx="5706533" cy="380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horse cas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1" r="15976"/>
          <a:stretch/>
        </p:blipFill>
        <p:spPr bwMode="auto">
          <a:xfrm>
            <a:off x="152400" y="2929466"/>
            <a:ext cx="3062494" cy="37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8981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elast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" y="2166785"/>
            <a:ext cx="4723128" cy="472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Elastikon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in bandaging to provide elasticity in pressure dressings</a:t>
            </a:r>
          </a:p>
          <a:p>
            <a:r>
              <a:rPr lang="en-US" dirty="0"/>
              <a:t>Has an adhesive side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172" name="Picture 4" descr="Image result for elastikon band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396" y="2243138"/>
            <a:ext cx="4191000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45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age result for what are babcock tissue forceps used f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t="6056" r="4577" b="9781"/>
          <a:stretch/>
        </p:blipFill>
        <p:spPr bwMode="auto">
          <a:xfrm>
            <a:off x="254000" y="2148415"/>
            <a:ext cx="7042638" cy="354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Babcock tissue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during surgery to hold delicate tissue</a:t>
            </a:r>
          </a:p>
          <a:p>
            <a:r>
              <a:rPr lang="en-US" dirty="0"/>
              <a:t>Similar to Allis Tissue forceps but the tips are smooth</a:t>
            </a:r>
          </a:p>
        </p:txBody>
      </p:sp>
      <p:pic>
        <p:nvPicPr>
          <p:cNvPr id="36868" name="Picture 4" descr="Image result for what are babcock tissue forceps used f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6" t="6092" r="12846" b="27973"/>
          <a:stretch/>
        </p:blipFill>
        <p:spPr bwMode="auto">
          <a:xfrm>
            <a:off x="880533" y="4301229"/>
            <a:ext cx="2831124" cy="250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42760682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Roll gauze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in bandaging for moderate compression</a:t>
            </a:r>
          </a:p>
          <a:p>
            <a:r>
              <a:rPr lang="en-US" dirty="0"/>
              <a:t>There is not adhesive size, but provides absorbency and breathability </a:t>
            </a:r>
          </a:p>
        </p:txBody>
      </p:sp>
      <p:pic>
        <p:nvPicPr>
          <p:cNvPr id="8194" name="Picture 2" descr="Image result for roll gau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2435094"/>
            <a:ext cx="6248401" cy="429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5958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Vet wrap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in bandaging, self adherent</a:t>
            </a:r>
          </a:p>
          <a:p>
            <a:r>
              <a:rPr lang="en-US" dirty="0"/>
              <a:t>Often used to hold gauze in place</a:t>
            </a:r>
          </a:p>
        </p:txBody>
      </p:sp>
      <p:pic>
        <p:nvPicPr>
          <p:cNvPr id="9218" name="Picture 2" descr="Image result for vet wr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3" y="2583678"/>
            <a:ext cx="6555822" cy="42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8379580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Restraint tools: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following tools are used to restrain various animal species during veterinary procedures</a:t>
            </a:r>
          </a:p>
          <a:p>
            <a:r>
              <a:rPr lang="en-US" dirty="0"/>
              <a:t>There are the tools that you will need to identify:</a:t>
            </a:r>
          </a:p>
          <a:p>
            <a:pPr lvl="1"/>
            <a:r>
              <a:rPr lang="en-US" b="1" dirty="0"/>
              <a:t>Cat bag</a:t>
            </a:r>
          </a:p>
          <a:p>
            <a:pPr lvl="1"/>
            <a:r>
              <a:rPr lang="en-US" b="1" dirty="0"/>
              <a:t>Catch pole (dog snare)</a:t>
            </a:r>
          </a:p>
          <a:p>
            <a:pPr lvl="1"/>
            <a:r>
              <a:rPr lang="en-US" b="1" dirty="0"/>
              <a:t>Basket muzzle</a:t>
            </a:r>
          </a:p>
          <a:p>
            <a:pPr lvl="1"/>
            <a:r>
              <a:rPr lang="en-US" b="1" dirty="0"/>
              <a:t>Nylon muzzle</a:t>
            </a:r>
          </a:p>
          <a:p>
            <a:pPr lvl="1"/>
            <a:r>
              <a:rPr lang="en-US" b="1" dirty="0"/>
              <a:t>Chain twitch</a:t>
            </a:r>
          </a:p>
          <a:p>
            <a:pPr lvl="1"/>
            <a:r>
              <a:rPr lang="en-US" b="1" dirty="0"/>
              <a:t>Humane twitch</a:t>
            </a:r>
          </a:p>
          <a:p>
            <a:pPr lvl="1"/>
            <a:r>
              <a:rPr lang="en-US" b="1" dirty="0"/>
              <a:t>Head gate</a:t>
            </a:r>
          </a:p>
          <a:p>
            <a:pPr lvl="1"/>
            <a:r>
              <a:rPr lang="en-US" b="1" dirty="0"/>
              <a:t>Squeeze chute</a:t>
            </a:r>
          </a:p>
          <a:p>
            <a:pPr lvl="1"/>
            <a:r>
              <a:rPr lang="en-US" b="1" dirty="0"/>
              <a:t>Hog snare</a:t>
            </a:r>
          </a:p>
        </p:txBody>
      </p:sp>
      <p:pic>
        <p:nvPicPr>
          <p:cNvPr id="21506" name="Picture 2" descr="Image result for dog restraint v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" r="31705" b="8485"/>
          <a:stretch/>
        </p:blipFill>
        <p:spPr bwMode="auto">
          <a:xfrm>
            <a:off x="4038600" y="2440553"/>
            <a:ext cx="5029200" cy="429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947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 bag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Device used to help veterinary staff restrain cats</a:t>
            </a:r>
          </a:p>
          <a:p>
            <a:r>
              <a:rPr lang="en-US" dirty="0"/>
              <a:t>Zippers are present around the limbs and anus to aid in blood draws and other examination procedures</a:t>
            </a:r>
          </a:p>
        </p:txBody>
      </p:sp>
      <p:pic>
        <p:nvPicPr>
          <p:cNvPr id="11268" name="Picture 4" descr="Image result for cat bag veterina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" t="22718" r="2163" b="26820"/>
          <a:stretch/>
        </p:blipFill>
        <p:spPr bwMode="auto">
          <a:xfrm>
            <a:off x="228600" y="2743200"/>
            <a:ext cx="3560886" cy="197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Image result for cat ba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6" b="19744"/>
          <a:stretch/>
        </p:blipFill>
        <p:spPr bwMode="auto">
          <a:xfrm>
            <a:off x="3276600" y="3250223"/>
            <a:ext cx="5715000" cy="34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02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0" name="Picture 12" descr="Image result for catch pole d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7162">
            <a:off x="801913" y="3491115"/>
            <a:ext cx="5715000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Catch pole (dog snare)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help veterinary staff catch and transport aggressive or infectious dogs</a:t>
            </a:r>
          </a:p>
        </p:txBody>
      </p:sp>
      <p:pic>
        <p:nvPicPr>
          <p:cNvPr id="12290" name="Picture 2" descr="Image result for catch pole veterin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37" y="2057400"/>
            <a:ext cx="689517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catch pole veter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Image result for catch pole veterina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https://www.animalsheltering.org/sites/default/files/control-issues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11" name="Freeform 10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 13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605055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Basket muzzle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restrain aggressive dogs</a:t>
            </a:r>
          </a:p>
          <a:p>
            <a:r>
              <a:rPr lang="en-US" dirty="0"/>
              <a:t>Protects the staff and animal</a:t>
            </a:r>
          </a:p>
        </p:txBody>
      </p:sp>
      <p:pic>
        <p:nvPicPr>
          <p:cNvPr id="50178" name="Picture 2" descr="Image result for basket muzz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54116"/>
            <a:ext cx="4545378" cy="454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Image result for basket muzz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3962400" cy="315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4174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Image result for nylon muzz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1873910"/>
            <a:ext cx="5562600" cy="498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Nylon muzzle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restrain aggressive dogs</a:t>
            </a:r>
          </a:p>
          <a:p>
            <a:r>
              <a:rPr lang="en-US" dirty="0"/>
              <a:t>Protects the staff and animal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5563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Image result for chain twit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82" y="2185697"/>
            <a:ext cx="5656528" cy="469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 twitch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device used to restrain horses, placed around the top lip, thought to release endorphins and calm the horse</a:t>
            </a:r>
          </a:p>
          <a:p>
            <a:r>
              <a:rPr lang="en-US" dirty="0"/>
              <a:t>Made of wood and a metal chain loop that is twisted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87044" name="Picture 4" descr="Image result for chain twitc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2" r="16018" b="9589"/>
          <a:stretch/>
        </p:blipFill>
        <p:spPr bwMode="auto">
          <a:xfrm>
            <a:off x="5435671" y="2782837"/>
            <a:ext cx="3412791" cy="278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9247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Image result for chain twit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16437">
            <a:off x="-402921" y="3917598"/>
            <a:ext cx="6069330" cy="16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Humane twitch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device used to restrain horses, placed around the top lip, thought to release endorphins and calm the horse</a:t>
            </a:r>
          </a:p>
          <a:p>
            <a:r>
              <a:rPr lang="en-US" dirty="0"/>
              <a:t>Made of a metal clasp that has a rope at the end to maintain pressure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5" name="Freeform 4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6" name="Straight Connector 5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88066" name="Picture 2" descr="Image result for chain twi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773" y="2590800"/>
            <a:ext cx="3544357" cy="416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0811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restrain cattle for various procedures</a:t>
            </a:r>
          </a:p>
        </p:txBody>
      </p:sp>
      <p:pic>
        <p:nvPicPr>
          <p:cNvPr id="43010" name="Picture 2" descr="Image result for head g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" y="2033587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Image result for head g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033587"/>
            <a:ext cx="3333750" cy="446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156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mage result for what are crile forceps used f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7200" y="137160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occlude bleeding before ligation (stops bleeding before closing off a blood vessel)</a:t>
            </a:r>
          </a:p>
          <a:p>
            <a:r>
              <a:rPr lang="en-US" dirty="0"/>
              <a:t>Serrations run the </a:t>
            </a:r>
            <a:r>
              <a:rPr lang="en-US" u="sng" dirty="0"/>
              <a:t>full length of the jaws</a:t>
            </a:r>
            <a:r>
              <a:rPr lang="en-US" dirty="0"/>
              <a:t>, can be curved or straight</a:t>
            </a:r>
          </a:p>
        </p:txBody>
      </p:sp>
    </p:spTree>
    <p:extLst>
      <p:ext uri="{BB962C8B-B14F-4D97-AF65-F5344CB8AC3E}">
        <p14:creationId xmlns:p14="http://schemas.microsoft.com/office/powerpoint/2010/main" val="12897097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Squeeze chute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Machine used to restrain cattle</a:t>
            </a:r>
          </a:p>
        </p:txBody>
      </p:sp>
      <p:pic>
        <p:nvPicPr>
          <p:cNvPr id="74754" name="Picture 2" descr="Image result for squeeze chu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4495800" cy="475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Image result for squeeze chu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t="9970" r="7877" b="8984"/>
          <a:stretch/>
        </p:blipFill>
        <p:spPr bwMode="auto">
          <a:xfrm>
            <a:off x="4724400" y="2133600"/>
            <a:ext cx="4281854" cy="385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0094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Hog snare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catch and transport hogs</a:t>
            </a:r>
          </a:p>
        </p:txBody>
      </p:sp>
      <p:pic>
        <p:nvPicPr>
          <p:cNvPr id="44034" name="Picture 2" descr="Image result for hog sna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1947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Reproductive Tract Instruments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following tools are used to castrate livestock, aid in parturition, or evaluate the reproductive tract</a:t>
            </a:r>
          </a:p>
          <a:p>
            <a:r>
              <a:rPr lang="en-US" dirty="0"/>
              <a:t>You will need to identify the following tools:</a:t>
            </a:r>
          </a:p>
          <a:p>
            <a:pPr lvl="1"/>
            <a:r>
              <a:rPr lang="en-US" b="1" dirty="0"/>
              <a:t>Castration and docking bands (docking is not a reproductive procedure)</a:t>
            </a:r>
          </a:p>
          <a:p>
            <a:pPr lvl="1"/>
            <a:r>
              <a:rPr lang="en-US" b="1" dirty="0"/>
              <a:t>Elastrator</a:t>
            </a:r>
          </a:p>
          <a:p>
            <a:pPr lvl="1"/>
            <a:r>
              <a:rPr lang="en-US" b="1" dirty="0"/>
              <a:t>Emasculator</a:t>
            </a:r>
          </a:p>
          <a:p>
            <a:pPr lvl="1"/>
            <a:r>
              <a:rPr lang="en-US" b="1" dirty="0"/>
              <a:t>Fetal extractor - calf</a:t>
            </a:r>
          </a:p>
          <a:p>
            <a:pPr lvl="1"/>
            <a:r>
              <a:rPr lang="en-US" b="1" dirty="0"/>
              <a:t>Obstetrical chain and handle</a:t>
            </a:r>
          </a:p>
          <a:p>
            <a:pPr lvl="1"/>
            <a:r>
              <a:rPr lang="en-US" b="1" dirty="0"/>
              <a:t>Vaginal speculum</a:t>
            </a:r>
          </a:p>
        </p:txBody>
      </p:sp>
      <p:pic>
        <p:nvPicPr>
          <p:cNvPr id="22530" name="Picture 2" descr="Image result for baby cal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" r="17859"/>
          <a:stretch/>
        </p:blipFill>
        <p:spPr bwMode="auto">
          <a:xfrm>
            <a:off x="4439194" y="2895600"/>
            <a:ext cx="4560872" cy="384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6957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Bands (castration and docking)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Rubber rings used to castrate and dock livestock animals</a:t>
            </a:r>
          </a:p>
        </p:txBody>
      </p:sp>
      <p:pic>
        <p:nvPicPr>
          <p:cNvPr id="10242" name="Picture 2" descr="Image result for castration ba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81200"/>
            <a:ext cx="3337902" cy="333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Image result for castration ba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448" y="2971800"/>
            <a:ext cx="5636517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0" name="Straight Connector 9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 11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0281473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result for elastra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Elastrator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5715001" cy="4665717"/>
          </a:xfrm>
        </p:spPr>
        <p:txBody>
          <a:bodyPr/>
          <a:lstStyle/>
          <a:p>
            <a:r>
              <a:rPr lang="en-US" dirty="0"/>
              <a:t>Used to castrate and dock livestock animals</a:t>
            </a:r>
          </a:p>
          <a:p>
            <a:r>
              <a:rPr lang="en-US" dirty="0"/>
              <a:t>A band is placed on the device, which stretches the band and helps place the band around the testes or tail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5604" name="Picture 4" descr="Image result for elastra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92" b="23332"/>
          <a:stretch/>
        </p:blipFill>
        <p:spPr bwMode="auto">
          <a:xfrm rot="16200000">
            <a:off x="4657998" y="2168769"/>
            <a:ext cx="6248400" cy="267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6220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 result for emasculat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3" y="1834662"/>
            <a:ext cx="6396773" cy="433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Emasculators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castrate livestock animals</a:t>
            </a:r>
          </a:p>
          <a:p>
            <a:r>
              <a:rPr lang="en-US" dirty="0"/>
              <a:t>Crushes and cuts the spermatic cord </a:t>
            </a:r>
          </a:p>
        </p:txBody>
      </p:sp>
    </p:spTree>
    <p:extLst>
      <p:ext uri="{BB962C8B-B14F-4D97-AF65-F5344CB8AC3E}">
        <p14:creationId xmlns:p14="http://schemas.microsoft.com/office/powerpoint/2010/main" val="38476457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Fetal extractor - calf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during parturition to facilitate extraction of the calf</a:t>
            </a:r>
          </a:p>
        </p:txBody>
      </p:sp>
      <p:pic>
        <p:nvPicPr>
          <p:cNvPr id="33794" name="Picture 2" descr="Image result for fetal extractor cal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00400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fetal extractor cal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Image result for fetal extractor cal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800" name="Picture 8" descr="Image result for fetal extractor cal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15" y="2057399"/>
            <a:ext cx="3714750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9760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Obstetrical chain and handle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during parturition in cattle to help deliver the calf</a:t>
            </a:r>
          </a:p>
        </p:txBody>
      </p:sp>
      <p:pic>
        <p:nvPicPr>
          <p:cNvPr id="54276" name="Picture 4" descr="Image result for obstetrical chain and hand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" r="6666"/>
          <a:stretch/>
        </p:blipFill>
        <p:spPr bwMode="auto">
          <a:xfrm>
            <a:off x="4082560" y="3352800"/>
            <a:ext cx="5037993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4" name="Picture 2" descr="Image result for obstetrical chain and hand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49315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3860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Vaginal speculum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open and examine the vagina and cervix</a:t>
            </a:r>
          </a:p>
        </p:txBody>
      </p:sp>
      <p:pic>
        <p:nvPicPr>
          <p:cNvPr id="73730" name="Picture 2" descr="Image result for veterinary vaginal specul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" b="6163"/>
          <a:stretch/>
        </p:blipFill>
        <p:spPr bwMode="auto">
          <a:xfrm>
            <a:off x="703384" y="1918480"/>
            <a:ext cx="4706815" cy="464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7469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Small Animal Specific MISC Instruments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are miscellaneous instruments used in the veterinary practice that are specific to small animal species</a:t>
            </a:r>
          </a:p>
          <a:p>
            <a:r>
              <a:rPr lang="en-US" dirty="0"/>
              <a:t>You should be able to identify the following tools:</a:t>
            </a:r>
          </a:p>
          <a:p>
            <a:pPr lvl="1"/>
            <a:r>
              <a:rPr lang="en-US" b="1" dirty="0"/>
              <a:t>Elizabethan collar</a:t>
            </a:r>
          </a:p>
          <a:p>
            <a:pPr lvl="1"/>
            <a:r>
              <a:rPr lang="en-US" b="1" dirty="0"/>
              <a:t>Fecal loop</a:t>
            </a:r>
          </a:p>
          <a:p>
            <a:pPr lvl="1"/>
            <a:r>
              <a:rPr lang="en-US" b="1" dirty="0" err="1"/>
              <a:t>Fecalyzers</a:t>
            </a:r>
            <a:endParaRPr lang="en-US" b="1" dirty="0"/>
          </a:p>
          <a:p>
            <a:pPr lvl="1"/>
            <a:r>
              <a:rPr lang="en-US" b="1" dirty="0"/>
              <a:t>Feeding tube for small animals</a:t>
            </a:r>
          </a:p>
          <a:p>
            <a:pPr lvl="1"/>
            <a:r>
              <a:rPr lang="en-US" b="1" dirty="0"/>
              <a:t>Silver nitrate sticks</a:t>
            </a:r>
          </a:p>
          <a:p>
            <a:pPr lvl="1"/>
            <a:r>
              <a:rPr lang="en-US" b="1" dirty="0"/>
              <a:t>Small animal oxygen cage</a:t>
            </a:r>
          </a:p>
          <a:p>
            <a:pPr lvl="1"/>
            <a:r>
              <a:rPr lang="en-US" b="1" dirty="0"/>
              <a:t>Tomcat urinary catheter</a:t>
            </a:r>
          </a:p>
          <a:p>
            <a:pPr lvl="1"/>
            <a:r>
              <a:rPr lang="en-US" b="1" dirty="0"/>
              <a:t>Tourniquet</a:t>
            </a:r>
          </a:p>
        </p:txBody>
      </p:sp>
      <p:pic>
        <p:nvPicPr>
          <p:cNvPr id="23556" name="Picture 4" descr="Image result for small animal v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3352800"/>
            <a:ext cx="7170327" cy="348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0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 result for what are kelly forceps used f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5666" y="1600200"/>
            <a:ext cx="6326230" cy="632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occlude bleeding before ligation (stops bleeding before closing off a blood vessel)</a:t>
            </a:r>
          </a:p>
          <a:p>
            <a:r>
              <a:rPr lang="en-US" dirty="0"/>
              <a:t>VERY similar to Crile forceps, but </a:t>
            </a:r>
            <a:r>
              <a:rPr lang="en-US" u="sng" dirty="0"/>
              <a:t>serrations only run about halfway up the distal length of the jaw</a:t>
            </a:r>
            <a:r>
              <a:rPr lang="en-US" dirty="0"/>
              <a:t>, can be curved or straight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41198118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Elizabethan collar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with small animals to promote healing by preventing licking and biting of sutures or other sensitive areas</a:t>
            </a:r>
          </a:p>
        </p:txBody>
      </p:sp>
      <p:pic>
        <p:nvPicPr>
          <p:cNvPr id="26628" name="Picture 4" descr="Image result for e col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60" y="2590800"/>
            <a:ext cx="3607777" cy="360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6626" name="Picture 2" descr="Image result for e col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937" y="2362200"/>
            <a:ext cx="5194967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6445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Fecal loop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collect feces from dogs and cats</a:t>
            </a:r>
          </a:p>
        </p:txBody>
      </p:sp>
      <p:pic>
        <p:nvPicPr>
          <p:cNvPr id="30722" name="Picture 2" descr="Image result for fecal loo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91" b="43935"/>
          <a:stretch/>
        </p:blipFill>
        <p:spPr bwMode="auto">
          <a:xfrm rot="1274123">
            <a:off x="152472" y="3642676"/>
            <a:ext cx="6810311" cy="85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1807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Fecalyzers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identify parasites in small animal feces</a:t>
            </a:r>
          </a:p>
        </p:txBody>
      </p:sp>
      <p:pic>
        <p:nvPicPr>
          <p:cNvPr id="31746" name="Picture 2" descr="Image result for fecalyz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500311"/>
            <a:ext cx="28575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Image result for fecalyz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438400"/>
            <a:ext cx="2857500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Image result for fecalyz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23" y="2362200"/>
            <a:ext cx="2857500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1873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Feeding tube for small animals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force feed small animals</a:t>
            </a:r>
          </a:p>
        </p:txBody>
      </p:sp>
      <p:pic>
        <p:nvPicPr>
          <p:cNvPr id="32772" name="Picture 4" descr="Image result for feeding tube for small anim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454494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Image result for feeding tube for small animal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27575" r="36655" b="18057"/>
          <a:stretch/>
        </p:blipFill>
        <p:spPr bwMode="auto">
          <a:xfrm>
            <a:off x="4773544" y="3657600"/>
            <a:ext cx="4265005" cy="305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6132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Silver nitrate sticks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help chemically cauterize blood vessels</a:t>
            </a:r>
          </a:p>
        </p:txBody>
      </p:sp>
      <p:pic>
        <p:nvPicPr>
          <p:cNvPr id="69634" name="Picture 2" descr="Image result for silver nitrate stic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35" y="1890834"/>
            <a:ext cx="4662365" cy="46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6" name="Picture 4" descr="Image result for silver nitrate stic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0"/>
            <a:ext cx="3810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9957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animal oxygen cage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help provide a higher percentage oxygen to a patient</a:t>
            </a:r>
          </a:p>
        </p:txBody>
      </p:sp>
      <p:pic>
        <p:nvPicPr>
          <p:cNvPr id="70658" name="Picture 2" descr="Image result for small animal oxygen c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609219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1451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Catheter – Tomcat urinary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unblock and/or collect urine from male cats</a:t>
            </a:r>
          </a:p>
          <a:p>
            <a:r>
              <a:rPr lang="en-US" dirty="0"/>
              <a:t>Passed through the penis into the urinary bladder</a:t>
            </a:r>
          </a:p>
        </p:txBody>
      </p:sp>
      <p:pic>
        <p:nvPicPr>
          <p:cNvPr id="15362" name="Picture 2" descr="Image result for tomcat urinary cathe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t="38192" r="13077" b="33924"/>
          <a:stretch/>
        </p:blipFill>
        <p:spPr bwMode="auto">
          <a:xfrm>
            <a:off x="381000" y="2971800"/>
            <a:ext cx="8202424" cy="296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2425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Image result for veterinary tourniqu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539" y="1584805"/>
            <a:ext cx="7762697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Tourniquet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temporarily constrict arterial blood flow of a limb</a:t>
            </a:r>
          </a:p>
          <a:p>
            <a:r>
              <a:rPr lang="en-US" dirty="0"/>
              <a:t>Often used during blood draws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9361860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large animal vet no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005" y="2362200"/>
            <a:ext cx="5387395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Large Animal Specific MISC Instruments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347714" cy="532995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These are miscellaneous instruments used in the veterinary practice that are specific to large animal species</a:t>
            </a:r>
          </a:p>
          <a:p>
            <a:r>
              <a:rPr lang="en-US" dirty="0"/>
              <a:t>You should be able to identify the following tools:</a:t>
            </a:r>
          </a:p>
          <a:p>
            <a:pPr lvl="1"/>
            <a:r>
              <a:rPr lang="en-US" b="1" dirty="0"/>
              <a:t>Automatic multi-dose syringe</a:t>
            </a:r>
          </a:p>
          <a:p>
            <a:pPr lvl="1"/>
            <a:r>
              <a:rPr lang="en-US" b="1" dirty="0"/>
              <a:t>Dehorner</a:t>
            </a:r>
          </a:p>
          <a:p>
            <a:pPr lvl="2"/>
            <a:r>
              <a:rPr lang="en-US" dirty="0"/>
              <a:t>Barnes</a:t>
            </a:r>
          </a:p>
          <a:p>
            <a:pPr lvl="2"/>
            <a:r>
              <a:rPr lang="en-US" dirty="0"/>
              <a:t>Electric</a:t>
            </a:r>
          </a:p>
          <a:p>
            <a:pPr lvl="1"/>
            <a:r>
              <a:rPr lang="en-US" b="1" dirty="0"/>
              <a:t>Ear </a:t>
            </a:r>
            <a:r>
              <a:rPr lang="en-US" b="1" dirty="0" err="1"/>
              <a:t>notcher</a:t>
            </a:r>
            <a:endParaRPr lang="en-US" b="1" dirty="0"/>
          </a:p>
          <a:p>
            <a:pPr lvl="1"/>
            <a:r>
              <a:rPr lang="en-US" b="1" dirty="0"/>
              <a:t>Hoof knife</a:t>
            </a:r>
          </a:p>
          <a:p>
            <a:pPr lvl="1"/>
            <a:r>
              <a:rPr lang="en-US" b="1" dirty="0"/>
              <a:t>Hoof rasp</a:t>
            </a:r>
          </a:p>
          <a:p>
            <a:pPr lvl="1"/>
            <a:r>
              <a:rPr lang="en-US" b="1" dirty="0"/>
              <a:t>Rectal prolapse ring (swine)</a:t>
            </a:r>
          </a:p>
          <a:p>
            <a:pPr lvl="1"/>
            <a:r>
              <a:rPr lang="en-US" b="1" dirty="0"/>
              <a:t>Rumen magnet</a:t>
            </a:r>
          </a:p>
          <a:p>
            <a:pPr lvl="1"/>
            <a:r>
              <a:rPr lang="en-US" b="1" dirty="0"/>
              <a:t>Tattooing instruments (small and large)</a:t>
            </a:r>
          </a:p>
          <a:p>
            <a:pPr lvl="1"/>
            <a:r>
              <a:rPr lang="en-US" b="1" dirty="0"/>
              <a:t>Trocar and cannula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40351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Image result for automatic multi dose syri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644" y="1600200"/>
            <a:ext cx="702654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Automatic multi-dose syringe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Often used for administering vaccinations to livestock animals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391544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Image result for what are halstead mosquito hemostatic forceps used f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76401" y="27432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Halstead mosquito hemostatic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occlude bleeding before ligation (stops bleeding before closing off a blood vessel)</a:t>
            </a:r>
          </a:p>
          <a:p>
            <a:r>
              <a:rPr lang="en-US" dirty="0"/>
              <a:t>SMALLER than the Crile or Kelly, </a:t>
            </a:r>
            <a:r>
              <a:rPr lang="en-US" u="sng" dirty="0"/>
              <a:t>serrations run the full length of the jaws</a:t>
            </a:r>
            <a:r>
              <a:rPr lang="en-US" dirty="0"/>
              <a:t>, can be curved or straight 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25186934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Dehorner - Barnes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device is used to dehorn livestock</a:t>
            </a:r>
          </a:p>
        </p:txBody>
      </p:sp>
      <p:pic>
        <p:nvPicPr>
          <p:cNvPr id="19458" name="Picture 2" descr="Image result for barnes dehorn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47" y="1905000"/>
            <a:ext cx="6477000" cy="442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9817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sult for electric dehor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647"/>
            <a:ext cx="8173915" cy="81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Dehorner - Electric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device is used to dehorn livestock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5375674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ear notc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4648200" cy="316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 </a:t>
            </a:r>
            <a:r>
              <a:rPr lang="en-US" dirty="0" err="1"/>
              <a:t>notcher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device is used on swine to identify different pigs</a:t>
            </a:r>
          </a:p>
          <a:p>
            <a:r>
              <a:rPr lang="en-US" dirty="0"/>
              <a:t>The litter number and pig number are both identified this way</a:t>
            </a:r>
          </a:p>
        </p:txBody>
      </p:sp>
      <p:pic>
        <p:nvPicPr>
          <p:cNvPr id="24580" name="Picture 4" descr="Image result for pig ear notch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286" y="4419600"/>
            <a:ext cx="4262751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8363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Hoof knife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trim the hooves of livestock animals</a:t>
            </a:r>
          </a:p>
        </p:txBody>
      </p:sp>
      <p:pic>
        <p:nvPicPr>
          <p:cNvPr id="45058" name="Picture 2" descr="Image result for hoof kniv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5093047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4629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mage result for hoof ras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22805"/>
            <a:ext cx="67056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Hoof rasp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trim the hooves of livestock animals (mainly horses)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59725528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Image result for rectal prolapse ring sw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8400"/>
            <a:ext cx="4287471" cy="297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Rectal prolapse ring - swine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correct and prevent further rectal prolapse in swine</a:t>
            </a:r>
          </a:p>
        </p:txBody>
      </p:sp>
      <p:pic>
        <p:nvPicPr>
          <p:cNvPr id="59396" name="Picture 4" descr="Image result for rectal prolapse ring swi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7" t="14141" r="24406"/>
          <a:stretch/>
        </p:blipFill>
        <p:spPr bwMode="auto">
          <a:xfrm>
            <a:off x="5257800" y="2133600"/>
            <a:ext cx="3253155" cy="444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37596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Rumen magnet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orally to cattle to prevent hardware disease (aka bovine traumatic </a:t>
            </a:r>
            <a:r>
              <a:rPr lang="en-US" dirty="0" err="1"/>
              <a:t>reticuloperitonitis</a:t>
            </a:r>
            <a:r>
              <a:rPr lang="en-US" dirty="0"/>
              <a:t>)</a:t>
            </a:r>
          </a:p>
          <a:p>
            <a:r>
              <a:rPr lang="en-US" dirty="0"/>
              <a:t>The magnet settles in the reticulum and attracts any metal that is ingested during grazing</a:t>
            </a:r>
          </a:p>
          <a:p>
            <a:r>
              <a:rPr lang="en-US" dirty="0"/>
              <a:t>Prevents metal from penetrating or irritating the lining of the reticulum</a:t>
            </a:r>
          </a:p>
        </p:txBody>
      </p:sp>
      <p:pic>
        <p:nvPicPr>
          <p:cNvPr id="60418" name="Picture 2" descr="Image result for rumen mag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810000"/>
            <a:ext cx="676174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33186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Tattooing instruments – small and large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Often used in livestock species to help identify different individuals</a:t>
            </a:r>
          </a:p>
        </p:txBody>
      </p:sp>
      <p:pic>
        <p:nvPicPr>
          <p:cNvPr id="81922" name="Picture 2" descr="Image result for tattooing instruments small and 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8" y="1981200"/>
            <a:ext cx="6019799" cy="436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92950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Trocar and cannula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in cattle to reduce bloat</a:t>
            </a:r>
          </a:p>
          <a:p>
            <a:r>
              <a:rPr lang="en-US" dirty="0"/>
              <a:t>Bloat occurs when there is a blockage in the digestive tract and gas produced during the rumination process is not released from the rumen</a:t>
            </a:r>
          </a:p>
        </p:txBody>
      </p:sp>
      <p:pic>
        <p:nvPicPr>
          <p:cNvPr id="86020" name="Picture 4" descr="Image result for cattle bloat cannu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622" y="2743200"/>
            <a:ext cx="5656378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8" name="Picture 2" descr="Image result for trocar and cannu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67200"/>
            <a:ext cx="3505200" cy="232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58824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Veterinary Practice MISC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are tools that you will find in the veterinary practice that are not associated with any other category that we have discussed so far</a:t>
            </a:r>
          </a:p>
          <a:p>
            <a:r>
              <a:rPr lang="en-US" dirty="0"/>
              <a:t>You should be able to identify the following tools:</a:t>
            </a:r>
          </a:p>
          <a:p>
            <a:pPr lvl="1"/>
            <a:r>
              <a:rPr lang="en-US" b="1" dirty="0" err="1"/>
              <a:t>Ambubag</a:t>
            </a:r>
            <a:endParaRPr lang="en-US" b="1" dirty="0"/>
          </a:p>
          <a:p>
            <a:pPr lvl="1"/>
            <a:r>
              <a:rPr lang="en-US" b="1" dirty="0"/>
              <a:t>Gravity feeder/J tube</a:t>
            </a:r>
          </a:p>
          <a:p>
            <a:pPr lvl="1"/>
            <a:r>
              <a:rPr lang="en-US" b="1" dirty="0"/>
              <a:t>Radiology personal protective equipment</a:t>
            </a:r>
          </a:p>
        </p:txBody>
      </p:sp>
      <p:pic>
        <p:nvPicPr>
          <p:cNvPr id="25602" name="Picture 2" descr="Image result for vet pract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00500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233299"/>
      </p:ext>
    </p:extLst>
  </p:cSld>
  <p:clrMapOvr>
    <a:masterClrMapping/>
  </p:clrMapOvr>
</p:sld>
</file>

<file path=ppt/theme/theme1.xml><?xml version="1.0" encoding="utf-8"?>
<a:theme xmlns:a="http://schemas.openxmlformats.org/drawingml/2006/main" name="FFA themes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FFA themes</Template>
  <TotalTime>581</TotalTime>
  <Words>2352</Words>
  <Application>Microsoft Office PowerPoint</Application>
  <PresentationFormat>On-screen Show (4:3)</PresentationFormat>
  <Paragraphs>362</Paragraphs>
  <Slides>102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7" baseType="lpstr">
      <vt:lpstr>Arial</vt:lpstr>
      <vt:lpstr>Bell Gothic Std Light</vt:lpstr>
      <vt:lpstr>Trebuchet MS</vt:lpstr>
      <vt:lpstr>Wingdings 3</vt:lpstr>
      <vt:lpstr>FFA themes</vt:lpstr>
      <vt:lpstr>PowerPoint Presentation</vt:lpstr>
      <vt:lpstr>Surgical Instruments:</vt:lpstr>
      <vt:lpstr>Forceps</vt:lpstr>
      <vt:lpstr>Alligator</vt:lpstr>
      <vt:lpstr>Allis tissue</vt:lpstr>
      <vt:lpstr>Babcock tissue</vt:lpstr>
      <vt:lpstr>Crile</vt:lpstr>
      <vt:lpstr>Kelly</vt:lpstr>
      <vt:lpstr>Halstead mosquito hemostatic</vt:lpstr>
      <vt:lpstr>Brown-Adson thumb</vt:lpstr>
      <vt:lpstr>Rat-tooth thumb</vt:lpstr>
      <vt:lpstr>Scissors</vt:lpstr>
      <vt:lpstr>Suture wire cutting</vt:lpstr>
      <vt:lpstr>Bandage</vt:lpstr>
      <vt:lpstr>Littauer suture removal</vt:lpstr>
      <vt:lpstr>Mayo dissecting</vt:lpstr>
      <vt:lpstr>Metzenbaum dissecting</vt:lpstr>
      <vt:lpstr>Scalpel/Needle Instruments</vt:lpstr>
      <vt:lpstr>Scalpel blade</vt:lpstr>
      <vt:lpstr>Scalpel handle</vt:lpstr>
      <vt:lpstr>Suture needle - cutting</vt:lpstr>
      <vt:lpstr>Suture needle - taper</vt:lpstr>
      <vt:lpstr>Needle holder (Mayo-Hegar)</vt:lpstr>
      <vt:lpstr>Needle holder (Olsen-Hegar)</vt:lpstr>
      <vt:lpstr>Surgical Miscellaneous</vt:lpstr>
      <vt:lpstr>Blackhaus towel clamps</vt:lpstr>
      <vt:lpstr>Snook ovariohysterectomy hook</vt:lpstr>
      <vt:lpstr>Staple remover</vt:lpstr>
      <vt:lpstr>Anesthetic Machines</vt:lpstr>
      <vt:lpstr>Endotracheal tubes</vt:lpstr>
      <vt:lpstr>Surgical drapes</vt:lpstr>
      <vt:lpstr>Sterilization Instruments</vt:lpstr>
      <vt:lpstr>Autoclave</vt:lpstr>
      <vt:lpstr>Autoclave tape indicator</vt:lpstr>
      <vt:lpstr>Chemical indicator strips</vt:lpstr>
      <vt:lpstr>Cold sterile tray</vt:lpstr>
      <vt:lpstr>Examination/Diagnostic Tools</vt:lpstr>
      <vt:lpstr>Centrifuge</vt:lpstr>
      <vt:lpstr>Endoscope</vt:lpstr>
      <vt:lpstr>Laryngoscopes</vt:lpstr>
      <vt:lpstr>Ophthalmoscope</vt:lpstr>
      <vt:lpstr>Otoscope</vt:lpstr>
      <vt:lpstr>Stethoscope</vt:lpstr>
      <vt:lpstr>Tonometer</vt:lpstr>
      <vt:lpstr>IV Instruments</vt:lpstr>
      <vt:lpstr>Catheter - butterfly</vt:lpstr>
      <vt:lpstr>Catheter - IV</vt:lpstr>
      <vt:lpstr>IV administration set</vt:lpstr>
      <vt:lpstr>Dental Instruments</vt:lpstr>
      <vt:lpstr>Balling gun</vt:lpstr>
      <vt:lpstr>Dental floats</vt:lpstr>
      <vt:lpstr>Horse floatation video</vt:lpstr>
      <vt:lpstr>Dental scaler</vt:lpstr>
      <vt:lpstr>Drench gun (small ruminant)</vt:lpstr>
      <vt:lpstr>Pig tooth nippers</vt:lpstr>
      <vt:lpstr>Oral speculum – large animal</vt:lpstr>
      <vt:lpstr>Oral speculum – small animal</vt:lpstr>
      <vt:lpstr>Bandaging Tools</vt:lpstr>
      <vt:lpstr>Elastikon</vt:lpstr>
      <vt:lpstr>Roll gauze</vt:lpstr>
      <vt:lpstr>Vet wrap</vt:lpstr>
      <vt:lpstr>Restraint tools:</vt:lpstr>
      <vt:lpstr>Cat bag</vt:lpstr>
      <vt:lpstr>Catch pole (dog snare)</vt:lpstr>
      <vt:lpstr>Basket muzzle</vt:lpstr>
      <vt:lpstr>Nylon muzzle</vt:lpstr>
      <vt:lpstr>Chain twitch</vt:lpstr>
      <vt:lpstr>Humane twitch</vt:lpstr>
      <vt:lpstr>Head gate</vt:lpstr>
      <vt:lpstr>Squeeze chute</vt:lpstr>
      <vt:lpstr>Hog snare</vt:lpstr>
      <vt:lpstr>Reproductive Tract Instruments</vt:lpstr>
      <vt:lpstr>Bands (castration and docking)</vt:lpstr>
      <vt:lpstr>Elastrator</vt:lpstr>
      <vt:lpstr>Emasculators</vt:lpstr>
      <vt:lpstr>Fetal extractor - calf</vt:lpstr>
      <vt:lpstr>Obstetrical chain and handle</vt:lpstr>
      <vt:lpstr>Vaginal speculum</vt:lpstr>
      <vt:lpstr>Small Animal Specific MISC Instruments</vt:lpstr>
      <vt:lpstr>Elizabethan collar</vt:lpstr>
      <vt:lpstr>Fecal loop</vt:lpstr>
      <vt:lpstr>Fecalyzers</vt:lpstr>
      <vt:lpstr>Feeding tube for small animals</vt:lpstr>
      <vt:lpstr>Silver nitrate sticks</vt:lpstr>
      <vt:lpstr>Small animal oxygen cage</vt:lpstr>
      <vt:lpstr>Catheter – Tomcat urinary</vt:lpstr>
      <vt:lpstr>Tourniquet</vt:lpstr>
      <vt:lpstr>Large Animal Specific MISC Instruments</vt:lpstr>
      <vt:lpstr>Automatic multi-dose syringe</vt:lpstr>
      <vt:lpstr>Dehorner - Barnes</vt:lpstr>
      <vt:lpstr>Dehorner - Electric</vt:lpstr>
      <vt:lpstr>Ear notcher</vt:lpstr>
      <vt:lpstr>Hoof knife</vt:lpstr>
      <vt:lpstr>Hoof rasp</vt:lpstr>
      <vt:lpstr>Rectal prolapse ring - swine</vt:lpstr>
      <vt:lpstr>Rumen magnet</vt:lpstr>
      <vt:lpstr>Tattooing instruments – small and large</vt:lpstr>
      <vt:lpstr>Trocar and cannula</vt:lpstr>
      <vt:lpstr>Veterinary Practice MISC Tools</vt:lpstr>
      <vt:lpstr>Ambubag</vt:lpstr>
      <vt:lpstr>Gravity feeder / J tube</vt:lpstr>
      <vt:lpstr>Radiology personal protective equipment</vt:lpstr>
    </vt:vector>
  </TitlesOfParts>
  <Company>College of Veterinary Medicine - Texas A&amp;M Univ.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 Johnson's Lab</dc:creator>
  <cp:lastModifiedBy>toddclax@outlook.com</cp:lastModifiedBy>
  <cp:revision>46</cp:revision>
  <dcterms:created xsi:type="dcterms:W3CDTF">2016-10-27T15:27:23Z</dcterms:created>
  <dcterms:modified xsi:type="dcterms:W3CDTF">2021-06-14T13:14:14Z</dcterms:modified>
</cp:coreProperties>
</file>