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50"/>
  </p:notesMasterIdLst>
  <p:handoutMasterIdLst>
    <p:handoutMasterId r:id="rId51"/>
  </p:handoutMasterIdLst>
  <p:sldIdLst>
    <p:sldId id="256" r:id="rId2"/>
    <p:sldId id="430" r:id="rId3"/>
    <p:sldId id="293" r:id="rId4"/>
    <p:sldId id="258" r:id="rId5"/>
    <p:sldId id="259" r:id="rId6"/>
    <p:sldId id="261" r:id="rId7"/>
    <p:sldId id="262" r:id="rId8"/>
    <p:sldId id="267" r:id="rId9"/>
    <p:sldId id="270" r:id="rId10"/>
    <p:sldId id="271" r:id="rId11"/>
    <p:sldId id="277" r:id="rId12"/>
    <p:sldId id="420" r:id="rId13"/>
    <p:sldId id="421" r:id="rId14"/>
    <p:sldId id="287" r:id="rId15"/>
    <p:sldId id="291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422" r:id="rId27"/>
    <p:sldId id="315" r:id="rId28"/>
    <p:sldId id="318" r:id="rId29"/>
    <p:sldId id="323" r:id="rId30"/>
    <p:sldId id="324" r:id="rId31"/>
    <p:sldId id="328" r:id="rId32"/>
    <p:sldId id="330" r:id="rId33"/>
    <p:sldId id="331" r:id="rId34"/>
    <p:sldId id="333" r:id="rId35"/>
    <p:sldId id="424" r:id="rId36"/>
    <p:sldId id="335" r:id="rId37"/>
    <p:sldId id="340" r:id="rId38"/>
    <p:sldId id="343" r:id="rId39"/>
    <p:sldId id="349" r:id="rId40"/>
    <p:sldId id="353" r:id="rId41"/>
    <p:sldId id="354" r:id="rId42"/>
    <p:sldId id="447" r:id="rId43"/>
    <p:sldId id="451" r:id="rId44"/>
    <p:sldId id="446" r:id="rId45"/>
    <p:sldId id="449" r:id="rId46"/>
    <p:sldId id="452" r:id="rId47"/>
    <p:sldId id="448" r:id="rId48"/>
    <p:sldId id="450" r:id="rId4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829EE112-CDD3-4152-9470-5184785B8E9C}"/>
    <pc:docChg chg="delSld">
      <pc:chgData name="Melissa Riley" userId="d5efca3b52404f59" providerId="LiveId" clId="{829EE112-CDD3-4152-9470-5184785B8E9C}" dt="2025-01-17T16:42:52.071" v="1" actId="47"/>
      <pc:docMkLst>
        <pc:docMk/>
      </pc:docMkLst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8731464" sldId="25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653360954" sldId="260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407173324" sldId="26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671820806" sldId="265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898346366" sldId="26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837696796" sldId="26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966072075" sldId="27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913736262" sldId="273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488027389" sldId="27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170627467" sldId="27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619426224" sldId="278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755495784" sldId="279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918396365" sldId="280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95488649" sldId="28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006517453" sldId="283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970738765" sldId="28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203932392" sldId="28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031917188" sldId="288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599246497" sldId="289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938681052" sldId="29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721669517" sldId="30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690481070" sldId="305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661957831" sldId="30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437710309" sldId="30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889020548" sldId="308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36981876" sldId="30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919205523" sldId="310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488095558" sldId="311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145447756" sldId="31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935620446" sldId="313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533458894" sldId="314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34764948" sldId="316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418622433" sldId="317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503132819" sldId="319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539822355" sldId="320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448825155" sldId="321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076572944" sldId="322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910802749" sldId="325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446384906" sldId="32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622710598" sldId="329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949980118" sldId="332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2527114456" sldId="33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205958424" sldId="338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451030933" sldId="33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82476151" sldId="341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971584947" sldId="34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313534519" sldId="34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667708785" sldId="345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64061000" sldId="34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05261592" sldId="348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1936147148" sldId="350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31650318" sldId="351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614637728" sldId="355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10223687" sldId="41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929841890" sldId="41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297032091" sldId="418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611300329" sldId="41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307387488" sldId="423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684583825" sldId="425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881771211" sldId="42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847116940" sldId="42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501685209" sldId="428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795890137" sldId="42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633591862" sldId="431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2879179868" sldId="43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20684064" sldId="433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175002367" sldId="435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1485235991" sldId="436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994404170" sldId="437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283805297" sldId="438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100698883" sldId="439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743482738" sldId="440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197086307" sldId="441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2461493411" sldId="442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20824580" sldId="443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417017149" sldId="444"/>
        </pc:sldMkLst>
      </pc:sldChg>
      <pc:sldChg chg="del">
        <pc:chgData name="Melissa Riley" userId="d5efca3b52404f59" providerId="LiveId" clId="{829EE112-CDD3-4152-9470-5184785B8E9C}" dt="2025-01-17T16:42:39.952" v="0" actId="47"/>
        <pc:sldMkLst>
          <pc:docMk/>
          <pc:sldMk cId="3620460228" sldId="445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924019898" sldId="453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2967255971" sldId="454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4263816198" sldId="455"/>
        </pc:sldMkLst>
      </pc:sldChg>
      <pc:sldChg chg="del">
        <pc:chgData name="Melissa Riley" userId="d5efca3b52404f59" providerId="LiveId" clId="{829EE112-CDD3-4152-9470-5184785B8E9C}" dt="2025-01-17T16:42:52.071" v="1" actId="47"/>
        <pc:sldMkLst>
          <pc:docMk/>
          <pc:sldMk cId="3383881898" sldId="4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7.jpe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Camellia, japonica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Evergreen shrub, larger than sasanqua 6-25 feet tall 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Serrated, dark green leaves, leaves are also alternate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Plastic, Waxy feeling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Black glands(dots) on tips of serrations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F671-99F9-57C4-9F3B-8E4237A706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70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0C400-4F61-7379-2ECA-C5CD1483DF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Japanese cleyera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3205" y="2460171"/>
            <a:ext cx="3138246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Alternate leaf arrangement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Evergreen shrub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Red petiole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Leaves form in a whorled patter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Glossy leaves </a:t>
            </a:r>
          </a:p>
        </p:txBody>
      </p:sp>
    </p:spTree>
    <p:extLst>
      <p:ext uri="{BB962C8B-B14F-4D97-AF65-F5344CB8AC3E}">
        <p14:creationId xmlns:p14="http://schemas.microsoft.com/office/powerpoint/2010/main" val="364252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7D9197-4A85-4276-8FC4-67873E20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01B5B487-A1DE-47E1-B06D-F13BBCCA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5933-E568-A8BB-831E-A5B56262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spc="200">
                <a:solidFill>
                  <a:schemeClr val="tx2"/>
                </a:solidFill>
                <a:latin typeface="+mj-lt"/>
              </a:rPr>
              <a:t>Cryptomeria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5AF6B-4F42-45F1-A22C-AF0FCA89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39327-D4B3-3601-DA12-53C8EFC8F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051" y="1379350"/>
            <a:ext cx="7718194" cy="145684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Evergreen conifer tree </a:t>
            </a: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Soft, needle like foliage </a:t>
            </a: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Foliage spirally (circular) arrangement on stem </a:t>
            </a:r>
          </a:p>
          <a:p>
            <a:pPr marL="57150" indent="-285750">
              <a:lnSpc>
                <a:spcPct val="11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Cones form only on ends of branches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3D3EED-CD21-D115-26B3-74383F4BB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8654" y="2999605"/>
            <a:ext cx="5746053" cy="383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8DAD-7BCE-3F70-E569-8484103032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245" y="2070049"/>
            <a:ext cx="3567023" cy="47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6CB04A-B9E5-2BEB-822A-7F9675DC2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401" y="741767"/>
            <a:ext cx="5204130" cy="5204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509ADA-1359-A40E-830A-1C46BE3D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distylium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D5AFF-1237-E792-0340-C776663D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B6B5B-C6F9-98AB-6F0B-A9E742ADD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Compact, evergreen shrub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flowers form at the base of the leaves, typically 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Oval, alternate foliage that is light to dark green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Upright to weeping growth pattern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E4884-FB29-0CF6-93A7-36500D02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71"/>
            <a:ext cx="3416848" cy="3428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B9771-672C-0308-7D3E-600C99C08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07" y="3428999"/>
            <a:ext cx="3568485" cy="35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6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golden mop threadleaf False cypress</a:t>
            </a:r>
            <a:br>
              <a:rPr lang="en-US" sz="3200"/>
            </a:br>
            <a:endParaRPr lang="en-US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5051" y="22860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Evergreen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Flat not sharp like juniper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White X on back unlike arborvitae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Yellow (golden) in color</a:t>
            </a:r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462DAB16-FC2D-400E-BB5D-1F4F137B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8C96DB-A36C-4AA8-B705-14E0D0EA9A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D60B2A-0FE0-4297-A1BA-13FA2B65C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4" y="3511830"/>
            <a:ext cx="5149751" cy="3346171"/>
          </a:xfrm>
          <a:custGeom>
            <a:avLst/>
            <a:gdLst/>
            <a:ahLst/>
            <a:cxnLst/>
            <a:rect l="l" t="t" r="r" b="b"/>
            <a:pathLst>
              <a:path w="5149751" h="3346171">
                <a:moveTo>
                  <a:pt x="5387" y="0"/>
                </a:moveTo>
                <a:lnTo>
                  <a:pt x="5149751" y="0"/>
                </a:lnTo>
                <a:lnTo>
                  <a:pt x="5149751" y="3346171"/>
                </a:lnTo>
                <a:lnTo>
                  <a:pt x="189795" y="3346171"/>
                </a:lnTo>
                <a:lnTo>
                  <a:pt x="184755" y="3279496"/>
                </a:lnTo>
                <a:lnTo>
                  <a:pt x="176358" y="3223933"/>
                </a:lnTo>
                <a:lnTo>
                  <a:pt x="166280" y="3171546"/>
                </a:lnTo>
                <a:lnTo>
                  <a:pt x="149484" y="3128683"/>
                </a:lnTo>
                <a:lnTo>
                  <a:pt x="132688" y="3085821"/>
                </a:lnTo>
                <a:lnTo>
                  <a:pt x="112533" y="3049308"/>
                </a:lnTo>
                <a:lnTo>
                  <a:pt x="92378" y="3011208"/>
                </a:lnTo>
                <a:lnTo>
                  <a:pt x="73902" y="2976283"/>
                </a:lnTo>
                <a:lnTo>
                  <a:pt x="55427" y="2936596"/>
                </a:lnTo>
                <a:lnTo>
                  <a:pt x="38631" y="2895321"/>
                </a:lnTo>
                <a:lnTo>
                  <a:pt x="23514" y="2849283"/>
                </a:lnTo>
                <a:lnTo>
                  <a:pt x="11757" y="2800071"/>
                </a:lnTo>
                <a:lnTo>
                  <a:pt x="3359" y="2739746"/>
                </a:lnTo>
                <a:lnTo>
                  <a:pt x="0" y="2671483"/>
                </a:lnTo>
                <a:lnTo>
                  <a:pt x="3359" y="2601633"/>
                </a:lnTo>
                <a:lnTo>
                  <a:pt x="11757" y="2544483"/>
                </a:lnTo>
                <a:lnTo>
                  <a:pt x="23514" y="2492096"/>
                </a:lnTo>
                <a:lnTo>
                  <a:pt x="38631" y="2444471"/>
                </a:lnTo>
                <a:lnTo>
                  <a:pt x="55427" y="2403196"/>
                </a:lnTo>
                <a:lnTo>
                  <a:pt x="75582" y="2365096"/>
                </a:lnTo>
                <a:lnTo>
                  <a:pt x="95737" y="2328583"/>
                </a:lnTo>
                <a:lnTo>
                  <a:pt x="115892" y="2290483"/>
                </a:lnTo>
                <a:lnTo>
                  <a:pt x="134368" y="2250796"/>
                </a:lnTo>
                <a:lnTo>
                  <a:pt x="152844" y="2209521"/>
                </a:lnTo>
                <a:lnTo>
                  <a:pt x="167959" y="2163483"/>
                </a:lnTo>
                <a:lnTo>
                  <a:pt x="178037" y="2111096"/>
                </a:lnTo>
                <a:lnTo>
                  <a:pt x="188115" y="2050771"/>
                </a:lnTo>
                <a:lnTo>
                  <a:pt x="189795" y="1982508"/>
                </a:lnTo>
                <a:lnTo>
                  <a:pt x="188115" y="1914246"/>
                </a:lnTo>
                <a:lnTo>
                  <a:pt x="178037" y="1853921"/>
                </a:lnTo>
                <a:lnTo>
                  <a:pt x="167959" y="1801533"/>
                </a:lnTo>
                <a:lnTo>
                  <a:pt x="152844" y="1757083"/>
                </a:lnTo>
                <a:lnTo>
                  <a:pt x="134368" y="1714221"/>
                </a:lnTo>
                <a:lnTo>
                  <a:pt x="115892" y="1674533"/>
                </a:lnTo>
                <a:lnTo>
                  <a:pt x="95737" y="1638021"/>
                </a:lnTo>
                <a:lnTo>
                  <a:pt x="75582" y="1603096"/>
                </a:lnTo>
                <a:lnTo>
                  <a:pt x="55427" y="1563408"/>
                </a:lnTo>
                <a:lnTo>
                  <a:pt x="38631" y="1522133"/>
                </a:lnTo>
                <a:lnTo>
                  <a:pt x="23514" y="1476096"/>
                </a:lnTo>
                <a:lnTo>
                  <a:pt x="11757" y="1423708"/>
                </a:lnTo>
                <a:lnTo>
                  <a:pt x="3359" y="1363383"/>
                </a:lnTo>
                <a:lnTo>
                  <a:pt x="0" y="1295121"/>
                </a:lnTo>
                <a:lnTo>
                  <a:pt x="3359" y="1226858"/>
                </a:lnTo>
                <a:lnTo>
                  <a:pt x="11757" y="1166533"/>
                </a:lnTo>
                <a:lnTo>
                  <a:pt x="23514" y="1114146"/>
                </a:lnTo>
                <a:lnTo>
                  <a:pt x="38631" y="1068108"/>
                </a:lnTo>
                <a:lnTo>
                  <a:pt x="55427" y="1025246"/>
                </a:lnTo>
                <a:lnTo>
                  <a:pt x="75582" y="987146"/>
                </a:lnTo>
                <a:lnTo>
                  <a:pt x="115892" y="912533"/>
                </a:lnTo>
                <a:lnTo>
                  <a:pt x="134368" y="874433"/>
                </a:lnTo>
                <a:lnTo>
                  <a:pt x="152844" y="831571"/>
                </a:lnTo>
                <a:lnTo>
                  <a:pt x="167959" y="785533"/>
                </a:lnTo>
                <a:lnTo>
                  <a:pt x="178037" y="733146"/>
                </a:lnTo>
                <a:lnTo>
                  <a:pt x="188115" y="674408"/>
                </a:lnTo>
                <a:lnTo>
                  <a:pt x="189795" y="604558"/>
                </a:lnTo>
                <a:lnTo>
                  <a:pt x="188115" y="536296"/>
                </a:lnTo>
                <a:lnTo>
                  <a:pt x="178037" y="475971"/>
                </a:lnTo>
                <a:lnTo>
                  <a:pt x="167959" y="423583"/>
                </a:lnTo>
                <a:lnTo>
                  <a:pt x="152844" y="379133"/>
                </a:lnTo>
                <a:lnTo>
                  <a:pt x="134368" y="336271"/>
                </a:lnTo>
                <a:lnTo>
                  <a:pt x="115892" y="299758"/>
                </a:lnTo>
                <a:lnTo>
                  <a:pt x="75582" y="225146"/>
                </a:lnTo>
                <a:lnTo>
                  <a:pt x="55427" y="185458"/>
                </a:lnTo>
                <a:lnTo>
                  <a:pt x="38631" y="144183"/>
                </a:lnTo>
                <a:lnTo>
                  <a:pt x="23514" y="98146"/>
                </a:lnTo>
                <a:lnTo>
                  <a:pt x="11757" y="457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457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/>
              <a:t>Cape jasmine gardenia</a:t>
            </a:r>
            <a:br>
              <a:rPr lang="en-US" sz="3100"/>
            </a:br>
            <a:endParaRPr lang="en-US" sz="31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Ribbed veins on the backside of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 buds appear rolled with long protective leaves protecting the bud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536A3-BB05-1482-6C54-F7BAA927C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2F69B-CA7B-BADE-60C3-8DBAFDDF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Indian hawthorn</a:t>
            </a:r>
            <a:br>
              <a:rPr lang="en-US" sz="4000"/>
            </a:br>
            <a:endParaRPr lang="en-US" sz="40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leaves that are slightly serrated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rounded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 purple margins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Often looks whorled at ends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can be white or pink, with dark berries in the fall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BC59C-8B7A-9C74-1C07-32C4B2851F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4A44A1-4157-2F95-255C-55B7115F15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Freeform: Shape 1032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Carissa holly </a:t>
            </a:r>
          </a:p>
        </p:txBody>
      </p:sp>
      <p:pic>
        <p:nvPicPr>
          <p:cNvPr id="1026" name="Picture 2" descr="Image result for carissa holl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Compact, 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Alternate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Leaves are hard and glossy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leaf curved up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Distinct line around outside of leaf </a:t>
            </a:r>
          </a:p>
        </p:txBody>
      </p:sp>
    </p:spTree>
    <p:extLst>
      <p:ext uri="{BB962C8B-B14F-4D97-AF65-F5344CB8AC3E}">
        <p14:creationId xmlns:p14="http://schemas.microsoft.com/office/powerpoint/2010/main" val="158287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Chinese holly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Broadleaf 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Alternate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7 spines/points on leaves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C-H-I-N-E-S-E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Dark green, glossy leaf </a:t>
            </a:r>
          </a:p>
        </p:txBody>
      </p:sp>
    </p:spTree>
    <p:extLst>
      <p:ext uri="{BB962C8B-B14F-4D97-AF65-F5344CB8AC3E}">
        <p14:creationId xmlns:p14="http://schemas.microsoft.com/office/powerpoint/2010/main" val="376175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4668A-157D-29F7-96C8-7F7DA60ED2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A167F-D6D5-62DB-EBC5-0EED6DEC7D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Compacta holly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E2076-1E06-3F14-144C-63FD1450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Evergreen shrub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Alternate leaves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Leaves are rounded, older leaves are also slightly toothed at the ends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Dark glands on the underside of the leaf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Candleabra</a:t>
            </a:r>
            <a:r>
              <a:rPr lang="en-US" dirty="0">
                <a:solidFill>
                  <a:schemeClr val="tx1"/>
                </a:solidFill>
              </a:rPr>
              <a:t>-shaped appearance </a:t>
            </a:r>
          </a:p>
        </p:txBody>
      </p:sp>
    </p:spTree>
    <p:extLst>
      <p:ext uri="{BB962C8B-B14F-4D97-AF65-F5344CB8AC3E}">
        <p14:creationId xmlns:p14="http://schemas.microsoft.com/office/powerpoint/2010/main" val="3670698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C03C-F26C-3982-3662-C026139C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Evergreen shrubs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92A0-382D-B6C2-F095-CCE833E2E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E0DEE-0257-4784-92B0-FC28404D4E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Dwarf burford holly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63205" y="2460171"/>
            <a:ext cx="3138246" cy="3626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Evergreen shrub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Alternate leaves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Leaf cups down or is bent over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Leaves narrow to point at the end, rounded at the bottom </a:t>
            </a:r>
          </a:p>
        </p:txBody>
      </p:sp>
    </p:spTree>
    <p:extLst>
      <p:ext uri="{BB962C8B-B14F-4D97-AF65-F5344CB8AC3E}">
        <p14:creationId xmlns:p14="http://schemas.microsoft.com/office/powerpoint/2010/main" val="1524612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Dwarf yaupon holly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B2058-E4DC-E71E-1477-C27C12A90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Evergreen shrub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Football-shaped leaves, slightly scalloped on edges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Purple to gray stems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New growth has purple tint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D4CD1-FED7-C762-585B-09775B55D7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C369C1-BA74-2256-94DD-567C6AE6A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8C9C1-C487-36EC-B1FF-3D560A414B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Helleri holly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Dark glands on back of the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Rounded shape but stems cross over each other / Horizontal type growth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Obovate, evergreen leaves - 0.5 inches long and have a few crenate teeth at the tips of the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CBD90-664B-0EA1-5725-5066734DA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AEEFE-2D4A-3F54-1BDA-131BAFE40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6ECE7-9FD0-5FCD-4BE3-6A19ABA0B8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5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Sky pencil holly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EFBE94-9414-311F-98B0-F69900F3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Slender-vertical type growth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Dark glands on back of leaf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also grow upright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have slightly scalloped edges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3ED9D-F21E-9DA7-CDD9-E64359AE99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65E5E-262A-06CA-4356-BB5CCA1AB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A01A5-DFF4-5F58-EC10-4F16D140D6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Savannah holly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of foster holly / Large shrub often pruned into a tree 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red fruit/abundant fruit producer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Spiny edges on the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not as thick as other holly varieties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larger than other hollies, 1-3 inches in length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30AB63-F309-AB7A-4E20-D143937A3A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8C96A-4D7E-190D-83A5-057DF101E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3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Weeping yaupon holly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679" y="2286001"/>
            <a:ext cx="3384330" cy="39408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weeping / drooping branches that cascade downward from the trunk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Football-shaped leaves with slightly scalloped edges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Purple to gray 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02A3C-4424-5D6F-673A-C895B71523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273" y="1086721"/>
            <a:ext cx="7495294" cy="46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D463-9F42-866C-74FB-C114DE35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492" y="457199"/>
            <a:ext cx="3380508" cy="119667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Ligustrum, sunshine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F9E66-0B73-3CEE-8E51-3EDD459B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A48E3-684F-29C6-EF44-096E3E3F5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Compact, evergreen shrub with vibrant, golden-yellow foliage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Does not produce flowers or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Bright, glossy, golden yellow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Leaves have wavy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Stem on new growth can have reddish tint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1B58E-F0A9-01DA-B4E0-B9D98909B3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9" y="-2"/>
            <a:ext cx="3622765" cy="4322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3BFDA-CA92-3EAC-D3C1-00D52F6D39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366" y="278969"/>
            <a:ext cx="4429126" cy="5905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59318-A596-1090-0768-5A771F7A83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58" y="3920430"/>
            <a:ext cx="5534186" cy="29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9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loropetalum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BBEBC-E414-4A06-8FBC-264175EC4151}"/>
              </a:ext>
            </a:extLst>
          </p:cNvPr>
          <p:cNvSpPr txBox="1"/>
          <p:nvPr/>
        </p:nvSpPr>
        <p:spPr>
          <a:xfrm>
            <a:off x="1251678" y="1503336"/>
            <a:ext cx="4479819" cy="5005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Leaf veins pronounced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Rough pubescent (hairy) texture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purple to green in color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look fringed and are pink/white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form at the end of the stem or base of the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14860-FACC-41BB-6A04-A4034C208F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8F22FC-C253-2B98-5F73-84894ED68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2447A-6D5E-9B9A-C3D2-2D2DD7162E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Leatherleaf mahonia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F12FD-7434-ACF3-0EC4-E294F7BA3E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997CF-F48A-2A3C-85BF-99D9DB6F8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66FE0-2486-44FB-5DA6-2B49B132D4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16B47-87FC-6FAF-6198-EC916D888F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2BE6F5-6CA0-9A9C-B44A-47C5ABAD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286001"/>
            <a:ext cx="3996410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are alternate and form what look like wings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distinctive, holly-like, pinnately compound leaves that have sharp teeth along the edges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Yellow flowers with a blue fruit spike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10E02-6117-A3D0-898B-D36CCBE3CC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F43460-94AB-0D0B-1F96-3BC652B3F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Dwarf nandina</a:t>
            </a:r>
            <a:br>
              <a:rPr lang="en-US" sz="3600"/>
            </a:br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90665-A1AF-4133-BBDD-D0D3E8D57FCA}"/>
              </a:ext>
            </a:extLst>
          </p:cNvPr>
          <p:cNvSpPr txBox="1"/>
          <p:nvPr/>
        </p:nvSpPr>
        <p:spPr>
          <a:xfrm>
            <a:off x="8463205" y="2460171"/>
            <a:ext cx="3138246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Leaves form in clusters of 3 at the end of the stem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Usually less than 30”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Shorter internode than Nandina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Red fall color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Bamboo-like stems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3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6A483-CBDF-F621-5855-8DE13EF9C0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1" y="0"/>
            <a:ext cx="4064257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A6F8BD-779E-3388-F6DB-DD2C391A0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Glossy Abelia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072A95-5B02-BAB9-C6F5-3B28705E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Opposite leaves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Upside down raindrop or teardrop shape </a:t>
            </a:r>
          </a:p>
          <a:p>
            <a:pPr marL="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Flowers trumpet shaped</a:t>
            </a:r>
          </a:p>
        </p:txBody>
      </p:sp>
    </p:spTree>
    <p:extLst>
      <p:ext uri="{BB962C8B-B14F-4D97-AF65-F5344CB8AC3E}">
        <p14:creationId xmlns:p14="http://schemas.microsoft.com/office/powerpoint/2010/main" val="257098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nandina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54609-1B3C-4F10-A7FE-F5F82AF3EABA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Alternate bipinnate to tri-pinnate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3 leaves at the end of the stem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grows to 4-8' tall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Longer internodes than dwarf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Often leggy with cane-like stems resembling bamboo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small white flowers in spring followed by bright red berries that persist through winter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02AE7-DA9D-8F28-8581-679C4BE282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2BDBB2-A8E4-A197-F147-C4F21150E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165205-7D38-2D44-A23A-10E8EF60DC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B82882-85CE-2FDA-C449-6C4F82DA3C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0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Tea olive osmanthus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6CBC5-E3B6-425C-9B0A-F2A247E330F4}"/>
              </a:ext>
            </a:extLst>
          </p:cNvPr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Opposite, simple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Glossy, oval-shaped, leathery green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Distinct vein on the underside of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Leaf margins may be smooth or finely toothed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Fragrant white flower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CD390-5C50-7ED5-F30C-362A64090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535DB-E3A1-5945-80B4-5A68E92E7F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7175F0-D0CC-2E03-DF20-66CF58EB94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pieris</a:t>
            </a:r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5A744-417C-40A0-8228-F256D720C2F3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simple leaves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Slightly Serrated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growth often reddish/whorled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Mass of bell shaped flowers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 to black “knots” at the nodes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mid-rib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16D7E-3B44-1E92-F034-84D1EA0A2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026" name="Picture 2" descr="Pieris japonica, an Underappreciated Beauty — Seattle Japanese Garden">
            <a:extLst>
              <a:ext uri="{FF2B5EF4-FFF2-40B4-BE49-F238E27FC236}">
                <a16:creationId xmlns:a16="http://schemas.microsoft.com/office/drawing/2014/main" id="{755A8FF5-84A6-D23F-903F-6A7CF8AD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5244" y="-1"/>
            <a:ext cx="3006755" cy="33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09AF1-F25A-774F-9ABC-E830C6AF91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52BCF-0155-66B1-D966-52EF888DEB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2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Mugo pine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FA230-5D87-2CB4-1DE2-DE79D2E6DF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5C17A0-54A5-4655-BA74-7E951F41DED9}"/>
              </a:ext>
            </a:extLst>
          </p:cNvPr>
          <p:cNvSpPr txBox="1"/>
          <p:nvPr/>
        </p:nvSpPr>
        <p:spPr>
          <a:xfrm>
            <a:off x="7151913" y="2460171"/>
            <a:ext cx="4604657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Needles in pairs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Needs up to 3” long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Typically low-growing shrub pine </a:t>
            </a:r>
          </a:p>
        </p:txBody>
      </p:sp>
    </p:spTree>
    <p:extLst>
      <p:ext uri="{BB962C8B-B14F-4D97-AF65-F5344CB8AC3E}">
        <p14:creationId xmlns:p14="http://schemas.microsoft.com/office/powerpoint/2010/main" val="3146455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700"/>
              <a:t>Japanese pittosporum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05DD6-3619-2A89-52ED-5CD7528F91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7EC1EC-79E7-11E8-A4DE-7068105BE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D2355-E000-6EAD-FE3A-FFB5DA2F93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BFFF41-156A-F5B8-6B5F-F4F3D1939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FBC2D-D399-4632-A53B-20D7A4D88719}"/>
              </a:ext>
            </a:extLst>
          </p:cNvPr>
          <p:cNvSpPr txBox="1"/>
          <p:nvPr/>
        </p:nvSpPr>
        <p:spPr>
          <a:xfrm>
            <a:off x="7534655" y="2286001"/>
            <a:ext cx="3996410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Rounded, evergreen shrub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simple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leathery and glossy, with downward rolled margins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solid green or variegated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Distinct midrib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7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F458F-6854-82F9-B592-1ECCD56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>
            <a:normAutofit/>
          </a:bodyPr>
          <a:lstStyle/>
          <a:p>
            <a:r>
              <a:rPr lang="en-US" sz="4000"/>
              <a:t>plumbago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65A9-7C0D-53C4-7AA8-A8F78F43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767" y="3015399"/>
            <a:ext cx="4238719" cy="35935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evergreen, sprawling shrub - slender, climbing stems</a:t>
            </a:r>
          </a:p>
          <a:p>
            <a:r>
              <a:rPr lang="en-US" dirty="0"/>
              <a:t>clusters of delicate, pale blue, trumpet-shaped flowers</a:t>
            </a:r>
          </a:p>
          <a:p>
            <a:r>
              <a:rPr lang="en-US" dirty="0"/>
              <a:t>glossy green, spoon-shaped leaves with a distinctive ear-shaped base</a:t>
            </a:r>
          </a:p>
          <a:p>
            <a:r>
              <a:rPr lang="en-US" dirty="0"/>
              <a:t>Leaves grow in clusters with long spacing between nodes </a:t>
            </a:r>
          </a:p>
          <a:p>
            <a:r>
              <a:rPr lang="en-US" dirty="0"/>
              <a:t>Flower buds appear to have small hairs or spikes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3EA6F-07C8-5956-ECF4-834A4D8A0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A8D64C-6C22-1363-DEFC-1423246B2B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2EF05A-206E-9680-F30A-1A2C8FAD7F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C30B83-2D57-71E8-65DB-340F833261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006B85-2DD0-BD49-7B95-78C28FF9CD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817" y="18997"/>
            <a:ext cx="2189991" cy="27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Variegated privet hedge</a:t>
            </a:r>
            <a:br>
              <a:rPr lang="en-US" sz="2800"/>
            </a:br>
            <a:endParaRPr lang="en-US" sz="28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8E362-E5C2-4349-97D6-CCAA5D26AD29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or semi-evergreen shrub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 leaves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oblong oval (football) shaped leaves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Sporadic dense (thick) growth pattern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Always Variegated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green in center with white margins, occasionally have dark green spots randomly on the outside edge of the leaf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838F11-8073-7D7A-EEE4-591B5258B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F3118C-30FC-18D1-AF80-E6A02C6E95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60F005-6E44-04D6-7392-82725C8EB0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263D7-BAEC-52C9-807E-3FA6A93F84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37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811FEC-B903-4113-930C-E92DD47B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300"/>
              <a:t>rhododendron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C5D2F-B96B-50B9-2ECD-BC7E01A3FB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6650B-F133-E26D-3981-37651763B5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3D02B70-6BDE-40FD-BFD7-F7D739D8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733425" cy="6858000"/>
          </a:xfrm>
          <a:custGeom>
            <a:avLst/>
            <a:gdLst>
              <a:gd name="connsiteX0" fmla="*/ 0 w 733425"/>
              <a:gd name="connsiteY0" fmla="*/ 0 h 6858000"/>
              <a:gd name="connsiteX1" fmla="*/ 557213 w 733425"/>
              <a:gd name="connsiteY1" fmla="*/ 0 h 6858000"/>
              <a:gd name="connsiteX2" fmla="*/ 558800 w 733425"/>
              <a:gd name="connsiteY2" fmla="*/ 68263 h 6858000"/>
              <a:gd name="connsiteX3" fmla="*/ 566738 w 733425"/>
              <a:gd name="connsiteY3" fmla="*/ 128588 h 6858000"/>
              <a:gd name="connsiteX4" fmla="*/ 577850 w 733425"/>
              <a:gd name="connsiteY4" fmla="*/ 180975 h 6858000"/>
              <a:gd name="connsiteX5" fmla="*/ 592138 w 733425"/>
              <a:gd name="connsiteY5" fmla="*/ 227013 h 6858000"/>
              <a:gd name="connsiteX6" fmla="*/ 608013 w 733425"/>
              <a:gd name="connsiteY6" fmla="*/ 268288 h 6858000"/>
              <a:gd name="connsiteX7" fmla="*/ 627063 w 733425"/>
              <a:gd name="connsiteY7" fmla="*/ 304800 h 6858000"/>
              <a:gd name="connsiteX8" fmla="*/ 646113 w 733425"/>
              <a:gd name="connsiteY8" fmla="*/ 342900 h 6858000"/>
              <a:gd name="connsiteX9" fmla="*/ 665163 w 733425"/>
              <a:gd name="connsiteY9" fmla="*/ 381000 h 6858000"/>
              <a:gd name="connsiteX10" fmla="*/ 681038 w 733425"/>
              <a:gd name="connsiteY10" fmla="*/ 417513 h 6858000"/>
              <a:gd name="connsiteX11" fmla="*/ 696913 w 733425"/>
              <a:gd name="connsiteY11" fmla="*/ 458788 h 6858000"/>
              <a:gd name="connsiteX12" fmla="*/ 712788 w 733425"/>
              <a:gd name="connsiteY12" fmla="*/ 504825 h 6858000"/>
              <a:gd name="connsiteX13" fmla="*/ 723900 w 733425"/>
              <a:gd name="connsiteY13" fmla="*/ 557213 h 6858000"/>
              <a:gd name="connsiteX14" fmla="*/ 730250 w 733425"/>
              <a:gd name="connsiteY14" fmla="*/ 617538 h 6858000"/>
              <a:gd name="connsiteX15" fmla="*/ 733425 w 733425"/>
              <a:gd name="connsiteY15" fmla="*/ 685800 h 6858000"/>
              <a:gd name="connsiteX16" fmla="*/ 730250 w 733425"/>
              <a:gd name="connsiteY16" fmla="*/ 754063 h 6858000"/>
              <a:gd name="connsiteX17" fmla="*/ 723900 w 733425"/>
              <a:gd name="connsiteY17" fmla="*/ 814388 h 6858000"/>
              <a:gd name="connsiteX18" fmla="*/ 712788 w 733425"/>
              <a:gd name="connsiteY18" fmla="*/ 866775 h 6858000"/>
              <a:gd name="connsiteX19" fmla="*/ 696913 w 733425"/>
              <a:gd name="connsiteY19" fmla="*/ 912813 h 6858000"/>
              <a:gd name="connsiteX20" fmla="*/ 681038 w 733425"/>
              <a:gd name="connsiteY20" fmla="*/ 954088 h 6858000"/>
              <a:gd name="connsiteX21" fmla="*/ 665163 w 733425"/>
              <a:gd name="connsiteY21" fmla="*/ 990600 h 6858000"/>
              <a:gd name="connsiteX22" fmla="*/ 646113 w 733425"/>
              <a:gd name="connsiteY22" fmla="*/ 1028700 h 6858000"/>
              <a:gd name="connsiteX23" fmla="*/ 627063 w 733425"/>
              <a:gd name="connsiteY23" fmla="*/ 1066800 h 6858000"/>
              <a:gd name="connsiteX24" fmla="*/ 608013 w 733425"/>
              <a:gd name="connsiteY24" fmla="*/ 1103313 h 6858000"/>
              <a:gd name="connsiteX25" fmla="*/ 592138 w 733425"/>
              <a:gd name="connsiteY25" fmla="*/ 1144588 h 6858000"/>
              <a:gd name="connsiteX26" fmla="*/ 577850 w 733425"/>
              <a:gd name="connsiteY26" fmla="*/ 1190625 h 6858000"/>
              <a:gd name="connsiteX27" fmla="*/ 566738 w 733425"/>
              <a:gd name="connsiteY27" fmla="*/ 1243013 h 6858000"/>
              <a:gd name="connsiteX28" fmla="*/ 558800 w 733425"/>
              <a:gd name="connsiteY28" fmla="*/ 1303338 h 6858000"/>
              <a:gd name="connsiteX29" fmla="*/ 557213 w 733425"/>
              <a:gd name="connsiteY29" fmla="*/ 1371600 h 6858000"/>
              <a:gd name="connsiteX30" fmla="*/ 558800 w 733425"/>
              <a:gd name="connsiteY30" fmla="*/ 1439863 h 6858000"/>
              <a:gd name="connsiteX31" fmla="*/ 566738 w 733425"/>
              <a:gd name="connsiteY31" fmla="*/ 1500188 h 6858000"/>
              <a:gd name="connsiteX32" fmla="*/ 577850 w 733425"/>
              <a:gd name="connsiteY32" fmla="*/ 1552575 h 6858000"/>
              <a:gd name="connsiteX33" fmla="*/ 592138 w 733425"/>
              <a:gd name="connsiteY33" fmla="*/ 1598613 h 6858000"/>
              <a:gd name="connsiteX34" fmla="*/ 608013 w 733425"/>
              <a:gd name="connsiteY34" fmla="*/ 1639888 h 6858000"/>
              <a:gd name="connsiteX35" fmla="*/ 627063 w 733425"/>
              <a:gd name="connsiteY35" fmla="*/ 1676400 h 6858000"/>
              <a:gd name="connsiteX36" fmla="*/ 646113 w 733425"/>
              <a:gd name="connsiteY36" fmla="*/ 1714500 h 6858000"/>
              <a:gd name="connsiteX37" fmla="*/ 665163 w 733425"/>
              <a:gd name="connsiteY37" fmla="*/ 1752600 h 6858000"/>
              <a:gd name="connsiteX38" fmla="*/ 681038 w 733425"/>
              <a:gd name="connsiteY38" fmla="*/ 1789113 h 6858000"/>
              <a:gd name="connsiteX39" fmla="*/ 696913 w 733425"/>
              <a:gd name="connsiteY39" fmla="*/ 1830388 h 6858000"/>
              <a:gd name="connsiteX40" fmla="*/ 712788 w 733425"/>
              <a:gd name="connsiteY40" fmla="*/ 1876425 h 6858000"/>
              <a:gd name="connsiteX41" fmla="*/ 723900 w 733425"/>
              <a:gd name="connsiteY41" fmla="*/ 1928813 h 6858000"/>
              <a:gd name="connsiteX42" fmla="*/ 730250 w 733425"/>
              <a:gd name="connsiteY42" fmla="*/ 1989138 h 6858000"/>
              <a:gd name="connsiteX43" fmla="*/ 733425 w 733425"/>
              <a:gd name="connsiteY43" fmla="*/ 2057400 h 6858000"/>
              <a:gd name="connsiteX44" fmla="*/ 730250 w 733425"/>
              <a:gd name="connsiteY44" fmla="*/ 2125663 h 6858000"/>
              <a:gd name="connsiteX45" fmla="*/ 723900 w 733425"/>
              <a:gd name="connsiteY45" fmla="*/ 2185988 h 6858000"/>
              <a:gd name="connsiteX46" fmla="*/ 712788 w 733425"/>
              <a:gd name="connsiteY46" fmla="*/ 2238375 h 6858000"/>
              <a:gd name="connsiteX47" fmla="*/ 696913 w 733425"/>
              <a:gd name="connsiteY47" fmla="*/ 2284413 h 6858000"/>
              <a:gd name="connsiteX48" fmla="*/ 681038 w 733425"/>
              <a:gd name="connsiteY48" fmla="*/ 2325688 h 6858000"/>
              <a:gd name="connsiteX49" fmla="*/ 665163 w 733425"/>
              <a:gd name="connsiteY49" fmla="*/ 2362200 h 6858000"/>
              <a:gd name="connsiteX50" fmla="*/ 646113 w 733425"/>
              <a:gd name="connsiteY50" fmla="*/ 2400300 h 6858000"/>
              <a:gd name="connsiteX51" fmla="*/ 627063 w 733425"/>
              <a:gd name="connsiteY51" fmla="*/ 2438400 h 6858000"/>
              <a:gd name="connsiteX52" fmla="*/ 608013 w 733425"/>
              <a:gd name="connsiteY52" fmla="*/ 2474913 h 6858000"/>
              <a:gd name="connsiteX53" fmla="*/ 592138 w 733425"/>
              <a:gd name="connsiteY53" fmla="*/ 2516188 h 6858000"/>
              <a:gd name="connsiteX54" fmla="*/ 577850 w 733425"/>
              <a:gd name="connsiteY54" fmla="*/ 2562225 h 6858000"/>
              <a:gd name="connsiteX55" fmla="*/ 566738 w 733425"/>
              <a:gd name="connsiteY55" fmla="*/ 2614613 h 6858000"/>
              <a:gd name="connsiteX56" fmla="*/ 558800 w 733425"/>
              <a:gd name="connsiteY56" fmla="*/ 2674938 h 6858000"/>
              <a:gd name="connsiteX57" fmla="*/ 557213 w 733425"/>
              <a:gd name="connsiteY57" fmla="*/ 2743200 h 6858000"/>
              <a:gd name="connsiteX58" fmla="*/ 558800 w 733425"/>
              <a:gd name="connsiteY58" fmla="*/ 2811463 h 6858000"/>
              <a:gd name="connsiteX59" fmla="*/ 566738 w 733425"/>
              <a:gd name="connsiteY59" fmla="*/ 2871788 h 6858000"/>
              <a:gd name="connsiteX60" fmla="*/ 577850 w 733425"/>
              <a:gd name="connsiteY60" fmla="*/ 2924175 h 6858000"/>
              <a:gd name="connsiteX61" fmla="*/ 592138 w 733425"/>
              <a:gd name="connsiteY61" fmla="*/ 2970213 h 6858000"/>
              <a:gd name="connsiteX62" fmla="*/ 608013 w 733425"/>
              <a:gd name="connsiteY62" fmla="*/ 3011488 h 6858000"/>
              <a:gd name="connsiteX63" fmla="*/ 627063 w 733425"/>
              <a:gd name="connsiteY63" fmla="*/ 3048000 h 6858000"/>
              <a:gd name="connsiteX64" fmla="*/ 646113 w 733425"/>
              <a:gd name="connsiteY64" fmla="*/ 3086100 h 6858000"/>
              <a:gd name="connsiteX65" fmla="*/ 665163 w 733425"/>
              <a:gd name="connsiteY65" fmla="*/ 3124200 h 6858000"/>
              <a:gd name="connsiteX66" fmla="*/ 681038 w 733425"/>
              <a:gd name="connsiteY66" fmla="*/ 3160713 h 6858000"/>
              <a:gd name="connsiteX67" fmla="*/ 696913 w 733425"/>
              <a:gd name="connsiteY67" fmla="*/ 3201988 h 6858000"/>
              <a:gd name="connsiteX68" fmla="*/ 712788 w 733425"/>
              <a:gd name="connsiteY68" fmla="*/ 3248025 h 6858000"/>
              <a:gd name="connsiteX69" fmla="*/ 723900 w 733425"/>
              <a:gd name="connsiteY69" fmla="*/ 3300413 h 6858000"/>
              <a:gd name="connsiteX70" fmla="*/ 730250 w 733425"/>
              <a:gd name="connsiteY70" fmla="*/ 3360738 h 6858000"/>
              <a:gd name="connsiteX71" fmla="*/ 733425 w 733425"/>
              <a:gd name="connsiteY71" fmla="*/ 3427413 h 6858000"/>
              <a:gd name="connsiteX72" fmla="*/ 730250 w 733425"/>
              <a:gd name="connsiteY72" fmla="*/ 3497263 h 6858000"/>
              <a:gd name="connsiteX73" fmla="*/ 723900 w 733425"/>
              <a:gd name="connsiteY73" fmla="*/ 3557588 h 6858000"/>
              <a:gd name="connsiteX74" fmla="*/ 712788 w 733425"/>
              <a:gd name="connsiteY74" fmla="*/ 3609975 h 6858000"/>
              <a:gd name="connsiteX75" fmla="*/ 696913 w 733425"/>
              <a:gd name="connsiteY75" fmla="*/ 3656013 h 6858000"/>
              <a:gd name="connsiteX76" fmla="*/ 681038 w 733425"/>
              <a:gd name="connsiteY76" fmla="*/ 3697288 h 6858000"/>
              <a:gd name="connsiteX77" fmla="*/ 665163 w 733425"/>
              <a:gd name="connsiteY77" fmla="*/ 3733800 h 6858000"/>
              <a:gd name="connsiteX78" fmla="*/ 646113 w 733425"/>
              <a:gd name="connsiteY78" fmla="*/ 3771900 h 6858000"/>
              <a:gd name="connsiteX79" fmla="*/ 627063 w 733425"/>
              <a:gd name="connsiteY79" fmla="*/ 3810000 h 6858000"/>
              <a:gd name="connsiteX80" fmla="*/ 608013 w 733425"/>
              <a:gd name="connsiteY80" fmla="*/ 3846513 h 6858000"/>
              <a:gd name="connsiteX81" fmla="*/ 592138 w 733425"/>
              <a:gd name="connsiteY81" fmla="*/ 3887788 h 6858000"/>
              <a:gd name="connsiteX82" fmla="*/ 577850 w 733425"/>
              <a:gd name="connsiteY82" fmla="*/ 3933825 h 6858000"/>
              <a:gd name="connsiteX83" fmla="*/ 566738 w 733425"/>
              <a:gd name="connsiteY83" fmla="*/ 3986213 h 6858000"/>
              <a:gd name="connsiteX84" fmla="*/ 558800 w 733425"/>
              <a:gd name="connsiteY84" fmla="*/ 4046538 h 6858000"/>
              <a:gd name="connsiteX85" fmla="*/ 557213 w 733425"/>
              <a:gd name="connsiteY85" fmla="*/ 4114800 h 6858000"/>
              <a:gd name="connsiteX86" fmla="*/ 558800 w 733425"/>
              <a:gd name="connsiteY86" fmla="*/ 4183063 h 6858000"/>
              <a:gd name="connsiteX87" fmla="*/ 566738 w 733425"/>
              <a:gd name="connsiteY87" fmla="*/ 4243388 h 6858000"/>
              <a:gd name="connsiteX88" fmla="*/ 577850 w 733425"/>
              <a:gd name="connsiteY88" fmla="*/ 4295775 h 6858000"/>
              <a:gd name="connsiteX89" fmla="*/ 592138 w 733425"/>
              <a:gd name="connsiteY89" fmla="*/ 4341813 h 6858000"/>
              <a:gd name="connsiteX90" fmla="*/ 608013 w 733425"/>
              <a:gd name="connsiteY90" fmla="*/ 4383088 h 6858000"/>
              <a:gd name="connsiteX91" fmla="*/ 627063 w 733425"/>
              <a:gd name="connsiteY91" fmla="*/ 4419600 h 6858000"/>
              <a:gd name="connsiteX92" fmla="*/ 665163 w 733425"/>
              <a:gd name="connsiteY92" fmla="*/ 4495800 h 6858000"/>
              <a:gd name="connsiteX93" fmla="*/ 681038 w 733425"/>
              <a:gd name="connsiteY93" fmla="*/ 4532313 h 6858000"/>
              <a:gd name="connsiteX94" fmla="*/ 696913 w 733425"/>
              <a:gd name="connsiteY94" fmla="*/ 4573588 h 6858000"/>
              <a:gd name="connsiteX95" fmla="*/ 712788 w 733425"/>
              <a:gd name="connsiteY95" fmla="*/ 4619625 h 6858000"/>
              <a:gd name="connsiteX96" fmla="*/ 723900 w 733425"/>
              <a:gd name="connsiteY96" fmla="*/ 4672013 h 6858000"/>
              <a:gd name="connsiteX97" fmla="*/ 730250 w 733425"/>
              <a:gd name="connsiteY97" fmla="*/ 4732338 h 6858000"/>
              <a:gd name="connsiteX98" fmla="*/ 733425 w 733425"/>
              <a:gd name="connsiteY98" fmla="*/ 4800600 h 6858000"/>
              <a:gd name="connsiteX99" fmla="*/ 730250 w 733425"/>
              <a:gd name="connsiteY99" fmla="*/ 4868863 h 6858000"/>
              <a:gd name="connsiteX100" fmla="*/ 723900 w 733425"/>
              <a:gd name="connsiteY100" fmla="*/ 4929188 h 6858000"/>
              <a:gd name="connsiteX101" fmla="*/ 712788 w 733425"/>
              <a:gd name="connsiteY101" fmla="*/ 4981575 h 6858000"/>
              <a:gd name="connsiteX102" fmla="*/ 696913 w 733425"/>
              <a:gd name="connsiteY102" fmla="*/ 5027613 h 6858000"/>
              <a:gd name="connsiteX103" fmla="*/ 681038 w 733425"/>
              <a:gd name="connsiteY103" fmla="*/ 5068888 h 6858000"/>
              <a:gd name="connsiteX104" fmla="*/ 665163 w 733425"/>
              <a:gd name="connsiteY104" fmla="*/ 5105400 h 6858000"/>
              <a:gd name="connsiteX105" fmla="*/ 646113 w 733425"/>
              <a:gd name="connsiteY105" fmla="*/ 5143500 h 6858000"/>
              <a:gd name="connsiteX106" fmla="*/ 627063 w 733425"/>
              <a:gd name="connsiteY106" fmla="*/ 5181600 h 6858000"/>
              <a:gd name="connsiteX107" fmla="*/ 608013 w 733425"/>
              <a:gd name="connsiteY107" fmla="*/ 5218113 h 6858000"/>
              <a:gd name="connsiteX108" fmla="*/ 592138 w 733425"/>
              <a:gd name="connsiteY108" fmla="*/ 5259388 h 6858000"/>
              <a:gd name="connsiteX109" fmla="*/ 577850 w 733425"/>
              <a:gd name="connsiteY109" fmla="*/ 5305425 h 6858000"/>
              <a:gd name="connsiteX110" fmla="*/ 566738 w 733425"/>
              <a:gd name="connsiteY110" fmla="*/ 5357813 h 6858000"/>
              <a:gd name="connsiteX111" fmla="*/ 558800 w 733425"/>
              <a:gd name="connsiteY111" fmla="*/ 5418138 h 6858000"/>
              <a:gd name="connsiteX112" fmla="*/ 557213 w 733425"/>
              <a:gd name="connsiteY112" fmla="*/ 5486400 h 6858000"/>
              <a:gd name="connsiteX113" fmla="*/ 558800 w 733425"/>
              <a:gd name="connsiteY113" fmla="*/ 5554663 h 6858000"/>
              <a:gd name="connsiteX114" fmla="*/ 566738 w 733425"/>
              <a:gd name="connsiteY114" fmla="*/ 5614988 h 6858000"/>
              <a:gd name="connsiteX115" fmla="*/ 577850 w 733425"/>
              <a:gd name="connsiteY115" fmla="*/ 5667375 h 6858000"/>
              <a:gd name="connsiteX116" fmla="*/ 592138 w 733425"/>
              <a:gd name="connsiteY116" fmla="*/ 5713413 h 6858000"/>
              <a:gd name="connsiteX117" fmla="*/ 608013 w 733425"/>
              <a:gd name="connsiteY117" fmla="*/ 5754688 h 6858000"/>
              <a:gd name="connsiteX118" fmla="*/ 627063 w 733425"/>
              <a:gd name="connsiteY118" fmla="*/ 5791200 h 6858000"/>
              <a:gd name="connsiteX119" fmla="*/ 646113 w 733425"/>
              <a:gd name="connsiteY119" fmla="*/ 5829300 h 6858000"/>
              <a:gd name="connsiteX120" fmla="*/ 665163 w 733425"/>
              <a:gd name="connsiteY120" fmla="*/ 5867400 h 6858000"/>
              <a:gd name="connsiteX121" fmla="*/ 681038 w 733425"/>
              <a:gd name="connsiteY121" fmla="*/ 5903913 h 6858000"/>
              <a:gd name="connsiteX122" fmla="*/ 696913 w 733425"/>
              <a:gd name="connsiteY122" fmla="*/ 5945188 h 6858000"/>
              <a:gd name="connsiteX123" fmla="*/ 712788 w 733425"/>
              <a:gd name="connsiteY123" fmla="*/ 5991225 h 6858000"/>
              <a:gd name="connsiteX124" fmla="*/ 723900 w 733425"/>
              <a:gd name="connsiteY124" fmla="*/ 6043613 h 6858000"/>
              <a:gd name="connsiteX125" fmla="*/ 730250 w 733425"/>
              <a:gd name="connsiteY125" fmla="*/ 6103938 h 6858000"/>
              <a:gd name="connsiteX126" fmla="*/ 733425 w 733425"/>
              <a:gd name="connsiteY126" fmla="*/ 6172200 h 6858000"/>
              <a:gd name="connsiteX127" fmla="*/ 730250 w 733425"/>
              <a:gd name="connsiteY127" fmla="*/ 6240463 h 6858000"/>
              <a:gd name="connsiteX128" fmla="*/ 723900 w 733425"/>
              <a:gd name="connsiteY128" fmla="*/ 6300788 h 6858000"/>
              <a:gd name="connsiteX129" fmla="*/ 712788 w 733425"/>
              <a:gd name="connsiteY129" fmla="*/ 6353175 h 6858000"/>
              <a:gd name="connsiteX130" fmla="*/ 696913 w 733425"/>
              <a:gd name="connsiteY130" fmla="*/ 6399213 h 6858000"/>
              <a:gd name="connsiteX131" fmla="*/ 681038 w 733425"/>
              <a:gd name="connsiteY131" fmla="*/ 6440488 h 6858000"/>
              <a:gd name="connsiteX132" fmla="*/ 665163 w 733425"/>
              <a:gd name="connsiteY132" fmla="*/ 6477000 h 6858000"/>
              <a:gd name="connsiteX133" fmla="*/ 646113 w 733425"/>
              <a:gd name="connsiteY133" fmla="*/ 6515100 h 6858000"/>
              <a:gd name="connsiteX134" fmla="*/ 627063 w 733425"/>
              <a:gd name="connsiteY134" fmla="*/ 6553200 h 6858000"/>
              <a:gd name="connsiteX135" fmla="*/ 608013 w 733425"/>
              <a:gd name="connsiteY135" fmla="*/ 6589713 h 6858000"/>
              <a:gd name="connsiteX136" fmla="*/ 592138 w 733425"/>
              <a:gd name="connsiteY136" fmla="*/ 6630988 h 6858000"/>
              <a:gd name="connsiteX137" fmla="*/ 577850 w 733425"/>
              <a:gd name="connsiteY137" fmla="*/ 6677025 h 6858000"/>
              <a:gd name="connsiteX138" fmla="*/ 566738 w 733425"/>
              <a:gd name="connsiteY138" fmla="*/ 6729413 h 6858000"/>
              <a:gd name="connsiteX139" fmla="*/ 558800 w 733425"/>
              <a:gd name="connsiteY139" fmla="*/ 6789738 h 6858000"/>
              <a:gd name="connsiteX140" fmla="*/ 557213 w 733425"/>
              <a:gd name="connsiteY140" fmla="*/ 6858000 h 6858000"/>
              <a:gd name="connsiteX141" fmla="*/ 0 w 73342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33425" h="6858000">
                <a:moveTo>
                  <a:pt x="0" y="0"/>
                </a:moveTo>
                <a:lnTo>
                  <a:pt x="557213" y="0"/>
                </a:lnTo>
                <a:lnTo>
                  <a:pt x="558800" y="68263"/>
                </a:lnTo>
                <a:lnTo>
                  <a:pt x="566738" y="128588"/>
                </a:lnTo>
                <a:lnTo>
                  <a:pt x="577850" y="180975"/>
                </a:lnTo>
                <a:lnTo>
                  <a:pt x="592138" y="227013"/>
                </a:lnTo>
                <a:lnTo>
                  <a:pt x="608013" y="268288"/>
                </a:lnTo>
                <a:lnTo>
                  <a:pt x="627063" y="304800"/>
                </a:lnTo>
                <a:lnTo>
                  <a:pt x="646113" y="342900"/>
                </a:lnTo>
                <a:lnTo>
                  <a:pt x="665163" y="381000"/>
                </a:lnTo>
                <a:lnTo>
                  <a:pt x="681038" y="417513"/>
                </a:lnTo>
                <a:lnTo>
                  <a:pt x="696913" y="458788"/>
                </a:lnTo>
                <a:lnTo>
                  <a:pt x="712788" y="504825"/>
                </a:lnTo>
                <a:lnTo>
                  <a:pt x="723900" y="557213"/>
                </a:lnTo>
                <a:lnTo>
                  <a:pt x="730250" y="617538"/>
                </a:lnTo>
                <a:lnTo>
                  <a:pt x="733425" y="685800"/>
                </a:lnTo>
                <a:lnTo>
                  <a:pt x="730250" y="754063"/>
                </a:lnTo>
                <a:lnTo>
                  <a:pt x="723900" y="814388"/>
                </a:lnTo>
                <a:lnTo>
                  <a:pt x="712788" y="866775"/>
                </a:lnTo>
                <a:lnTo>
                  <a:pt x="696913" y="912813"/>
                </a:lnTo>
                <a:lnTo>
                  <a:pt x="681038" y="954088"/>
                </a:lnTo>
                <a:lnTo>
                  <a:pt x="665163" y="990600"/>
                </a:lnTo>
                <a:lnTo>
                  <a:pt x="646113" y="1028700"/>
                </a:lnTo>
                <a:lnTo>
                  <a:pt x="627063" y="1066800"/>
                </a:lnTo>
                <a:lnTo>
                  <a:pt x="608013" y="1103313"/>
                </a:lnTo>
                <a:lnTo>
                  <a:pt x="592138" y="1144588"/>
                </a:lnTo>
                <a:lnTo>
                  <a:pt x="577850" y="1190625"/>
                </a:lnTo>
                <a:lnTo>
                  <a:pt x="566738" y="1243013"/>
                </a:lnTo>
                <a:lnTo>
                  <a:pt x="558800" y="1303338"/>
                </a:lnTo>
                <a:lnTo>
                  <a:pt x="557213" y="1371600"/>
                </a:lnTo>
                <a:lnTo>
                  <a:pt x="558800" y="1439863"/>
                </a:lnTo>
                <a:lnTo>
                  <a:pt x="566738" y="1500188"/>
                </a:lnTo>
                <a:lnTo>
                  <a:pt x="577850" y="1552575"/>
                </a:lnTo>
                <a:lnTo>
                  <a:pt x="592138" y="1598613"/>
                </a:lnTo>
                <a:lnTo>
                  <a:pt x="608013" y="1639888"/>
                </a:lnTo>
                <a:lnTo>
                  <a:pt x="627063" y="1676400"/>
                </a:lnTo>
                <a:lnTo>
                  <a:pt x="646113" y="1714500"/>
                </a:lnTo>
                <a:lnTo>
                  <a:pt x="665163" y="1752600"/>
                </a:lnTo>
                <a:lnTo>
                  <a:pt x="681038" y="1789113"/>
                </a:lnTo>
                <a:lnTo>
                  <a:pt x="696913" y="1830388"/>
                </a:lnTo>
                <a:lnTo>
                  <a:pt x="712788" y="1876425"/>
                </a:lnTo>
                <a:lnTo>
                  <a:pt x="723900" y="1928813"/>
                </a:lnTo>
                <a:lnTo>
                  <a:pt x="730250" y="1989138"/>
                </a:lnTo>
                <a:lnTo>
                  <a:pt x="733425" y="2057400"/>
                </a:lnTo>
                <a:lnTo>
                  <a:pt x="730250" y="2125663"/>
                </a:lnTo>
                <a:lnTo>
                  <a:pt x="723900" y="2185988"/>
                </a:lnTo>
                <a:lnTo>
                  <a:pt x="712788" y="2238375"/>
                </a:lnTo>
                <a:lnTo>
                  <a:pt x="696913" y="2284413"/>
                </a:lnTo>
                <a:lnTo>
                  <a:pt x="681038" y="2325688"/>
                </a:lnTo>
                <a:lnTo>
                  <a:pt x="665163" y="2362200"/>
                </a:lnTo>
                <a:lnTo>
                  <a:pt x="646113" y="2400300"/>
                </a:lnTo>
                <a:lnTo>
                  <a:pt x="627063" y="2438400"/>
                </a:lnTo>
                <a:lnTo>
                  <a:pt x="608013" y="2474913"/>
                </a:lnTo>
                <a:lnTo>
                  <a:pt x="592138" y="2516188"/>
                </a:lnTo>
                <a:lnTo>
                  <a:pt x="577850" y="2562225"/>
                </a:lnTo>
                <a:lnTo>
                  <a:pt x="566738" y="2614613"/>
                </a:lnTo>
                <a:lnTo>
                  <a:pt x="558800" y="2674938"/>
                </a:lnTo>
                <a:lnTo>
                  <a:pt x="557213" y="2743200"/>
                </a:lnTo>
                <a:lnTo>
                  <a:pt x="558800" y="2811463"/>
                </a:lnTo>
                <a:lnTo>
                  <a:pt x="566738" y="2871788"/>
                </a:lnTo>
                <a:lnTo>
                  <a:pt x="577850" y="2924175"/>
                </a:lnTo>
                <a:lnTo>
                  <a:pt x="592138" y="2970213"/>
                </a:lnTo>
                <a:lnTo>
                  <a:pt x="608013" y="3011488"/>
                </a:lnTo>
                <a:lnTo>
                  <a:pt x="627063" y="3048000"/>
                </a:lnTo>
                <a:lnTo>
                  <a:pt x="646113" y="3086100"/>
                </a:lnTo>
                <a:lnTo>
                  <a:pt x="665163" y="3124200"/>
                </a:lnTo>
                <a:lnTo>
                  <a:pt x="681038" y="3160713"/>
                </a:lnTo>
                <a:lnTo>
                  <a:pt x="696913" y="3201988"/>
                </a:lnTo>
                <a:lnTo>
                  <a:pt x="712788" y="3248025"/>
                </a:lnTo>
                <a:lnTo>
                  <a:pt x="723900" y="3300413"/>
                </a:lnTo>
                <a:lnTo>
                  <a:pt x="730250" y="3360738"/>
                </a:lnTo>
                <a:lnTo>
                  <a:pt x="733425" y="3427413"/>
                </a:lnTo>
                <a:lnTo>
                  <a:pt x="730250" y="3497263"/>
                </a:lnTo>
                <a:lnTo>
                  <a:pt x="723900" y="3557588"/>
                </a:lnTo>
                <a:lnTo>
                  <a:pt x="712788" y="3609975"/>
                </a:lnTo>
                <a:lnTo>
                  <a:pt x="696913" y="3656013"/>
                </a:lnTo>
                <a:lnTo>
                  <a:pt x="681038" y="3697288"/>
                </a:lnTo>
                <a:lnTo>
                  <a:pt x="665163" y="3733800"/>
                </a:lnTo>
                <a:lnTo>
                  <a:pt x="646113" y="3771900"/>
                </a:lnTo>
                <a:lnTo>
                  <a:pt x="627063" y="3810000"/>
                </a:lnTo>
                <a:lnTo>
                  <a:pt x="608013" y="3846513"/>
                </a:lnTo>
                <a:lnTo>
                  <a:pt x="592138" y="3887788"/>
                </a:lnTo>
                <a:lnTo>
                  <a:pt x="577850" y="3933825"/>
                </a:lnTo>
                <a:lnTo>
                  <a:pt x="566738" y="3986213"/>
                </a:lnTo>
                <a:lnTo>
                  <a:pt x="558800" y="4046538"/>
                </a:lnTo>
                <a:lnTo>
                  <a:pt x="557213" y="4114800"/>
                </a:lnTo>
                <a:lnTo>
                  <a:pt x="558800" y="4183063"/>
                </a:lnTo>
                <a:lnTo>
                  <a:pt x="566738" y="4243388"/>
                </a:lnTo>
                <a:lnTo>
                  <a:pt x="577850" y="4295775"/>
                </a:lnTo>
                <a:lnTo>
                  <a:pt x="592138" y="4341813"/>
                </a:lnTo>
                <a:lnTo>
                  <a:pt x="608013" y="4383088"/>
                </a:lnTo>
                <a:lnTo>
                  <a:pt x="627063" y="4419600"/>
                </a:lnTo>
                <a:lnTo>
                  <a:pt x="665163" y="4495800"/>
                </a:lnTo>
                <a:lnTo>
                  <a:pt x="681038" y="4532313"/>
                </a:lnTo>
                <a:lnTo>
                  <a:pt x="696913" y="4573588"/>
                </a:lnTo>
                <a:lnTo>
                  <a:pt x="712788" y="4619625"/>
                </a:lnTo>
                <a:lnTo>
                  <a:pt x="723900" y="4672013"/>
                </a:lnTo>
                <a:lnTo>
                  <a:pt x="730250" y="4732338"/>
                </a:lnTo>
                <a:lnTo>
                  <a:pt x="733425" y="4800600"/>
                </a:lnTo>
                <a:lnTo>
                  <a:pt x="730250" y="4868863"/>
                </a:lnTo>
                <a:lnTo>
                  <a:pt x="723900" y="4929188"/>
                </a:lnTo>
                <a:lnTo>
                  <a:pt x="712788" y="4981575"/>
                </a:lnTo>
                <a:lnTo>
                  <a:pt x="696913" y="5027613"/>
                </a:lnTo>
                <a:lnTo>
                  <a:pt x="681038" y="5068888"/>
                </a:lnTo>
                <a:lnTo>
                  <a:pt x="665163" y="5105400"/>
                </a:lnTo>
                <a:lnTo>
                  <a:pt x="646113" y="5143500"/>
                </a:lnTo>
                <a:lnTo>
                  <a:pt x="627063" y="5181600"/>
                </a:lnTo>
                <a:lnTo>
                  <a:pt x="608013" y="5218113"/>
                </a:lnTo>
                <a:lnTo>
                  <a:pt x="592138" y="5259388"/>
                </a:lnTo>
                <a:lnTo>
                  <a:pt x="577850" y="5305425"/>
                </a:lnTo>
                <a:lnTo>
                  <a:pt x="566738" y="5357813"/>
                </a:lnTo>
                <a:lnTo>
                  <a:pt x="558800" y="5418138"/>
                </a:lnTo>
                <a:lnTo>
                  <a:pt x="557213" y="5486400"/>
                </a:lnTo>
                <a:lnTo>
                  <a:pt x="558800" y="5554663"/>
                </a:lnTo>
                <a:lnTo>
                  <a:pt x="566738" y="5614988"/>
                </a:lnTo>
                <a:lnTo>
                  <a:pt x="577850" y="5667375"/>
                </a:lnTo>
                <a:lnTo>
                  <a:pt x="592138" y="5713413"/>
                </a:lnTo>
                <a:lnTo>
                  <a:pt x="608013" y="5754688"/>
                </a:lnTo>
                <a:lnTo>
                  <a:pt x="627063" y="5791200"/>
                </a:lnTo>
                <a:lnTo>
                  <a:pt x="646113" y="5829300"/>
                </a:lnTo>
                <a:lnTo>
                  <a:pt x="665163" y="5867400"/>
                </a:lnTo>
                <a:lnTo>
                  <a:pt x="681038" y="5903913"/>
                </a:lnTo>
                <a:lnTo>
                  <a:pt x="696913" y="5945188"/>
                </a:lnTo>
                <a:lnTo>
                  <a:pt x="712788" y="5991225"/>
                </a:lnTo>
                <a:lnTo>
                  <a:pt x="723900" y="6043613"/>
                </a:lnTo>
                <a:lnTo>
                  <a:pt x="730250" y="6103938"/>
                </a:lnTo>
                <a:lnTo>
                  <a:pt x="733425" y="6172200"/>
                </a:lnTo>
                <a:lnTo>
                  <a:pt x="730250" y="6240463"/>
                </a:lnTo>
                <a:lnTo>
                  <a:pt x="723900" y="6300788"/>
                </a:lnTo>
                <a:lnTo>
                  <a:pt x="712788" y="6353175"/>
                </a:lnTo>
                <a:lnTo>
                  <a:pt x="696913" y="6399213"/>
                </a:lnTo>
                <a:lnTo>
                  <a:pt x="681038" y="6440488"/>
                </a:lnTo>
                <a:lnTo>
                  <a:pt x="665163" y="6477000"/>
                </a:lnTo>
                <a:lnTo>
                  <a:pt x="646113" y="6515100"/>
                </a:lnTo>
                <a:lnTo>
                  <a:pt x="627063" y="6553200"/>
                </a:lnTo>
                <a:lnTo>
                  <a:pt x="608013" y="6589713"/>
                </a:lnTo>
                <a:lnTo>
                  <a:pt x="592138" y="6630988"/>
                </a:lnTo>
                <a:lnTo>
                  <a:pt x="577850" y="6677025"/>
                </a:lnTo>
                <a:lnTo>
                  <a:pt x="566738" y="6729413"/>
                </a:lnTo>
                <a:lnTo>
                  <a:pt x="558800" y="6789738"/>
                </a:lnTo>
                <a:lnTo>
                  <a:pt x="5572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61869-CF2F-E3CB-0D02-937879D15D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95A53-656A-485F-97E9-92666190F283}"/>
              </a:ext>
            </a:extLst>
          </p:cNvPr>
          <p:cNvSpPr txBox="1"/>
          <p:nvPr/>
        </p:nvSpPr>
        <p:spPr>
          <a:xfrm>
            <a:off x="7534655" y="2286001"/>
            <a:ext cx="3996410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Alternate, simple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Oblong leaves almost in whorls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Dark green almost glossy above, paler below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long and leathery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growth grows more upright where older leaves cup downward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Gray-brown bark that develops fine scales with age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 buds are cone or scale like in appearance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9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Sago palm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13D21-3A71-4F09-A7F3-F9684BB282A8}"/>
              </a:ext>
            </a:extLst>
          </p:cNvPr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Pseudo whorl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Thick, shaggy - unbranched trunk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Glossy, arching, fern-like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Pointed leaflets that curl slightly at the edges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EC2AB-6954-5B2B-6FA3-7E289C53F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693873" y="3336605"/>
            <a:ext cx="2419130" cy="3521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E0FFF-3E2C-7461-2C92-67EFA012C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Bayberry wax myrtle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273764-29CD-6693-D214-8454A7A0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Small, evergreen shrub or tree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Flat, toothed, and fragrant when crushed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are slightly twisted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Small round drupe purplish attract directly to the branch under the leaves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Spikes often remain on the stem where fruit has been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020ADE-D7B8-9528-5787-A48602944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6EE1A-5AED-FB7F-DB30-8C99C5544A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762CDB-6CAC-7EE6-79A9-0302283C57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03C399-C619-16BD-6F90-B14B0B5E18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4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</a:t>
            </a:r>
            <a:r>
              <a:rPr lang="en-US" dirty="0" err="1"/>
              <a:t>anisetree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44" y="1019642"/>
            <a:ext cx="4825106" cy="32283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983" y="3956482"/>
            <a:ext cx="4321734" cy="2901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1716" y="2086708"/>
            <a:ext cx="42009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Aromatic- alternate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Evergreen tree/shrub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Arranged somewhat </a:t>
            </a:r>
            <a:r>
              <a:rPr lang="en-US" sz="3200" dirty="0"/>
              <a:t>perpendicular to the 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When crushed, leaves smell like black licorice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467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Plum yew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8015F-DF4A-4CD3-8CA0-AC39C573470C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shrub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upright or spreading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 leaves arranged in 2 planes  </a:t>
            </a:r>
          </a:p>
          <a:p>
            <a:pPr marL="742950" lvl="1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V-shaped leaf pattern on a branch 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gray bands beneath the leaf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34DBA3-C13D-D3DD-F076-E6A91626A7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26E43-E4EF-0463-5E77-CE2E156BE3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0CA91-BD70-09E2-861A-B0AB590DF6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98CCD-A9F9-D43F-E8E0-09393BBA21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9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Yucca (</a:t>
            </a:r>
            <a:r>
              <a:rPr lang="en-US" sz="4000" dirty="0" err="1"/>
              <a:t>adams</a:t>
            </a:r>
            <a:r>
              <a:rPr lang="en-US" sz="4000" dirty="0"/>
              <a:t> needle)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9B6BD-7BEA-45D4-B6DB-95C785384E94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Leaf sword-like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Dark green and variegated varieties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Typically has threaded-like needle at the end of the stem 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Filament peeling – looks like hairs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flower spike – flowers are bell-shaped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A371B-0C66-2CB9-4C1C-CDB71C101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2E4A8-59C3-A4D7-D4E7-53BED69D1C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EF018-872C-1478-4D04-42AF9E52B7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D67F6-FFE9-6791-CC29-A8C2478F08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7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579B-459D-CE96-8508-FB81AD17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8DE2DF-F78E-43B0-8230-204AA646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61D8AF-EF08-03AB-F1CA-295516099D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08" y="3758540"/>
            <a:ext cx="3099460" cy="3099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65399C-A713-2EE5-B889-96A9420CEB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595" y="4056609"/>
            <a:ext cx="1744304" cy="28013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3C7A49-1FD2-D0BC-2222-94270073F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933" y="1178821"/>
            <a:ext cx="9751748" cy="28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5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6651-0B43-2B6B-06A2-E5DACA03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CBB09A-4F07-C925-11A7-DFD12B54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pic>
        <p:nvPicPr>
          <p:cNvPr id="3074" name="Picture 2" descr="Camellia sasanqua - Sasanqua Camellia | PlantMaster">
            <a:extLst>
              <a:ext uri="{FF2B5EF4-FFF2-40B4-BE49-F238E27FC236}">
                <a16:creationId xmlns:a16="http://schemas.microsoft.com/office/drawing/2014/main" id="{D5DF0384-8CDD-FFB0-51E8-2F58FF3F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924" y="4112082"/>
            <a:ext cx="3447393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2CA5E-7EA4-F7F9-6758-F2485BD76C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713" y="4112082"/>
            <a:ext cx="4121084" cy="2562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AE0D32-84E5-663C-5B39-F943CB0B9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53" y="1221464"/>
            <a:ext cx="9910691" cy="28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2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C6D35-3C7D-F99F-5E1A-776D97C4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FE70C8-76E6-24BF-AD0D-46A0EEFC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A8172-2FA1-50B3-3A88-C3E8C155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868" y="1221796"/>
            <a:ext cx="2608118" cy="632529"/>
          </a:xfrm>
        </p:spPr>
        <p:txBody>
          <a:bodyPr/>
          <a:lstStyle/>
          <a:p>
            <a:r>
              <a:rPr lang="en-US" dirty="0"/>
              <a:t>Arborvitae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786417-F82C-F810-1D28-FA9A90EA9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79953" y="1221795"/>
            <a:ext cx="2747664" cy="632529"/>
          </a:xfrm>
        </p:spPr>
        <p:txBody>
          <a:bodyPr/>
          <a:lstStyle/>
          <a:p>
            <a:r>
              <a:rPr lang="en-US" dirty="0"/>
              <a:t>Golden Mop False Cypress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939EB-073D-AF04-E978-A03239915F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18" y="5583563"/>
            <a:ext cx="1893632" cy="128872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D8272A4-194A-032D-C0FA-001AB1F18470}"/>
              </a:ext>
            </a:extLst>
          </p:cNvPr>
          <p:cNvSpPr txBox="1">
            <a:spLocks/>
          </p:cNvSpPr>
          <p:nvPr/>
        </p:nvSpPr>
        <p:spPr>
          <a:xfrm>
            <a:off x="4535606" y="122955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Cryptomeria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75393-1869-3A07-5452-4903BBC2F06D}"/>
              </a:ext>
            </a:extLst>
          </p:cNvPr>
          <p:cNvSpPr txBox="1"/>
          <p:nvPr/>
        </p:nvSpPr>
        <p:spPr>
          <a:xfrm>
            <a:off x="539561" y="1976649"/>
            <a:ext cx="325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Flat, scale-like foliage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Fan-shaped, with a smooth, soft texture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Typically bright green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C84CB9-0053-00EE-15CD-25DEF0B3BEB2}"/>
              </a:ext>
            </a:extLst>
          </p:cNvPr>
          <p:cNvSpPr txBox="1"/>
          <p:nvPr/>
        </p:nvSpPr>
        <p:spPr>
          <a:xfrm>
            <a:off x="4199294" y="1952452"/>
            <a:ext cx="3257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Needle-like foliage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Spirals around the 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Foliage feels slightly prickly but is not sharp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Bright green in spring and summer; may turn reddish-brown in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807E4-3320-375A-11A7-74E0B8D50A30}"/>
              </a:ext>
            </a:extLst>
          </p:cNvPr>
          <p:cNvSpPr txBox="1"/>
          <p:nvPr/>
        </p:nvSpPr>
        <p:spPr>
          <a:xfrm>
            <a:off x="8334447" y="1919341"/>
            <a:ext cx="3317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Thread-like, wispy foliage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Foliage is thin and stringy, giving a mop-like 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Golden yellow to lime green, particularly vibrant in full sun.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D3C315-6C82-132A-B97D-5D9EDF5838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1" y="3417073"/>
            <a:ext cx="3151222" cy="3151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BDF9D-EE22-A319-16F4-73D5EC58EE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190" y="3983353"/>
            <a:ext cx="3978166" cy="2839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513854-23C3-6ACA-12BF-9F31F21C5B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961" y="3718491"/>
            <a:ext cx="3023648" cy="30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6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FC4A9-23C9-8DC1-B010-9B9138DF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9F041B-9DB3-749B-0F37-B38A6BB0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A3E8F-14B0-68DB-A626-78195BBAF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548" y="1301986"/>
            <a:ext cx="2608118" cy="632529"/>
          </a:xfrm>
        </p:spPr>
        <p:txBody>
          <a:bodyPr/>
          <a:lstStyle/>
          <a:p>
            <a:r>
              <a:rPr lang="en-US" dirty="0"/>
              <a:t>Burford Holly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5F2095-3E36-0486-E9F2-5F098317C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8893" y="1065480"/>
            <a:ext cx="2747664" cy="632529"/>
          </a:xfrm>
        </p:spPr>
        <p:txBody>
          <a:bodyPr/>
          <a:lstStyle/>
          <a:p>
            <a:r>
              <a:rPr lang="en-US" dirty="0"/>
              <a:t>Carissa Holly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09029-8F97-CD35-C3BF-0EE5CD2BF291}"/>
              </a:ext>
            </a:extLst>
          </p:cNvPr>
          <p:cNvSpPr txBox="1"/>
          <p:nvPr/>
        </p:nvSpPr>
        <p:spPr>
          <a:xfrm>
            <a:off x="1433653" y="1934515"/>
            <a:ext cx="2759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larger, broader and glossy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more rounded at the bottom and pointed at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Leaves cup down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FB5ABB-3BE3-EFD0-0661-AB5A7341005B}"/>
              </a:ext>
            </a:extLst>
          </p:cNvPr>
          <p:cNvSpPr txBox="1"/>
          <p:nvPr/>
        </p:nvSpPr>
        <p:spPr>
          <a:xfrm>
            <a:off x="6958892" y="1758007"/>
            <a:ext cx="3955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smaller, more 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are more pointed at both the base and the tip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Distinct line around outside edge of leaf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Leaves cup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4D4E3-E7B9-2C63-36AC-E6B32B59A6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1" y="3719095"/>
            <a:ext cx="4185206" cy="3138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ADA24-82D6-B1A1-65EF-7BC226A68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540" y="3512333"/>
            <a:ext cx="5022250" cy="31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2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DC62E-E377-7E48-FDCB-F3BE4C18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DE84DC-F0AC-06C7-3D1C-A9EB42B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42B5A-4FB8-4F44-CD62-C2ADA678D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868" y="1221796"/>
            <a:ext cx="2608118" cy="632529"/>
          </a:xfrm>
        </p:spPr>
        <p:txBody>
          <a:bodyPr/>
          <a:lstStyle/>
          <a:p>
            <a:r>
              <a:rPr lang="en-US" dirty="0"/>
              <a:t>Yaupon holly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F93E35-C0CF-2679-C409-91BB42241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60616" y="964691"/>
            <a:ext cx="2747664" cy="632529"/>
          </a:xfrm>
        </p:spPr>
        <p:txBody>
          <a:bodyPr/>
          <a:lstStyle/>
          <a:p>
            <a:r>
              <a:rPr lang="en-US" dirty="0"/>
              <a:t>Helleri holly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FC304-3D2F-B95E-462C-866B5E99BD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018" y="5583563"/>
            <a:ext cx="1893632" cy="128872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0EC2A8-3DD4-EE04-F006-02BA0943729A}"/>
              </a:ext>
            </a:extLst>
          </p:cNvPr>
          <p:cNvSpPr txBox="1">
            <a:spLocks/>
          </p:cNvSpPr>
          <p:nvPr/>
        </p:nvSpPr>
        <p:spPr>
          <a:xfrm>
            <a:off x="4535606" y="1328328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Compacta holly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0B9516-BF0D-3C93-C291-645C41DB6063}"/>
              </a:ext>
            </a:extLst>
          </p:cNvPr>
          <p:cNvSpPr txBox="1"/>
          <p:nvPr/>
        </p:nvSpPr>
        <p:spPr>
          <a:xfrm>
            <a:off x="539561" y="1939745"/>
            <a:ext cx="3257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Small, rounded to oval(football-shaped) leaves with smooth or slightly </a:t>
            </a:r>
            <a:r>
              <a:rPr lang="en-US" b="1" dirty="0"/>
              <a:t>serrated edges.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New growth and stem </a:t>
            </a:r>
            <a:r>
              <a:rPr lang="en-US" b="1" dirty="0"/>
              <a:t>reddish/purple 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2A292-5E9E-B8BA-92F2-B23681C6493A}"/>
              </a:ext>
            </a:extLst>
          </p:cNvPr>
          <p:cNvSpPr txBox="1"/>
          <p:nvPr/>
        </p:nvSpPr>
        <p:spPr>
          <a:xfrm>
            <a:off x="4199294" y="1952452"/>
            <a:ext cx="3257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Helleri but slightly larger, oval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foliage is also </a:t>
            </a:r>
            <a:r>
              <a:rPr lang="en-US" b="1" dirty="0"/>
              <a:t>glossy and bright green.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More rounded/ bowl shape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E62D1-E493-5C0C-FE67-E151D4BF5C9E}"/>
              </a:ext>
            </a:extLst>
          </p:cNvPr>
          <p:cNvSpPr txBox="1"/>
          <p:nvPr/>
        </p:nvSpPr>
        <p:spPr>
          <a:xfrm>
            <a:off x="8359296" y="1576667"/>
            <a:ext cx="2831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tiny, flat, oval leaves </a:t>
            </a:r>
            <a:r>
              <a:rPr lang="en-US" b="1" dirty="0"/>
              <a:t>few crenate teeth at the 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Dark glands on the back of the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Stems cross each other </a:t>
            </a:r>
            <a:r>
              <a:rPr lang="en-US" dirty="0"/>
              <a:t>– horizontal growth pattern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54DAD-A4DC-B0ED-5755-898AF50D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1" y="3929367"/>
            <a:ext cx="381000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9B88E5-12B3-7A5D-E411-0AF4BCBB7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734" y="4178862"/>
            <a:ext cx="4714875" cy="2371725"/>
          </a:xfrm>
          <a:prstGeom prst="rect">
            <a:avLst/>
          </a:prstGeom>
        </p:spPr>
      </p:pic>
      <p:pic>
        <p:nvPicPr>
          <p:cNvPr id="1028" name="Picture 4" descr="Ilex crenata (Japanese holly): Go Botany">
            <a:extLst>
              <a:ext uri="{FF2B5EF4-FFF2-40B4-BE49-F238E27FC236}">
                <a16:creationId xmlns:a16="http://schemas.microsoft.com/office/drawing/2014/main" id="{6545AAE0-C248-D3D2-11A1-F650A0A1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018" y="3864139"/>
            <a:ext cx="4010864" cy="300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1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3B23-F72E-783C-1067-82DA6793E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E76F19-A4A7-2079-FD82-A41DBC52D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F713C-D9C3-6F5C-61F2-B765BBDB9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404546"/>
            <a:ext cx="2608118" cy="632529"/>
          </a:xfrm>
        </p:spPr>
        <p:txBody>
          <a:bodyPr/>
          <a:lstStyle/>
          <a:p>
            <a:r>
              <a:rPr lang="en-US" dirty="0"/>
              <a:t>Boxwood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EA6987-AFB4-AC27-CB9E-13B109024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81872" y="1241988"/>
            <a:ext cx="2747664" cy="632529"/>
          </a:xfrm>
        </p:spPr>
        <p:txBody>
          <a:bodyPr/>
          <a:lstStyle/>
          <a:p>
            <a:r>
              <a:rPr lang="en-US" dirty="0"/>
              <a:t>Yaupon holly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EBCF5F-F559-8639-E0EA-D14BF3E022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C50B00F-7C87-01DE-A0F6-B001CC4D8F45}"/>
              </a:ext>
            </a:extLst>
          </p:cNvPr>
          <p:cNvSpPr txBox="1">
            <a:spLocks/>
          </p:cNvSpPr>
          <p:nvPr/>
        </p:nvSpPr>
        <p:spPr>
          <a:xfrm>
            <a:off x="4722168" y="140454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Variegated privet hedge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BC74E-383B-95BC-EC86-E820DACF1EAF}"/>
              </a:ext>
            </a:extLst>
          </p:cNvPr>
          <p:cNvSpPr txBox="1"/>
          <p:nvPr/>
        </p:nvSpPr>
        <p:spPr>
          <a:xfrm>
            <a:off x="539561" y="2071927"/>
            <a:ext cx="2759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Opposite leaves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Solid green leaf (most common)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White midrib on underside of leaf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34C99-6653-5730-10EC-F95A12267878}"/>
              </a:ext>
            </a:extLst>
          </p:cNvPr>
          <p:cNvSpPr txBox="1"/>
          <p:nvPr/>
        </p:nvSpPr>
        <p:spPr>
          <a:xfrm>
            <a:off x="4265954" y="2037074"/>
            <a:ext cx="3366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Opposite leaves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Always Variegated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Leaves are green in center with </a:t>
            </a:r>
            <a:r>
              <a:rPr lang="en-US" b="1" dirty="0"/>
              <a:t>white margins, occasionally have dark green spots </a:t>
            </a:r>
            <a:r>
              <a:rPr lang="en-US" dirty="0"/>
              <a:t>randomly on the outside edge of the leaf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30A03F-A88F-903E-242D-2CFA64F551CB}"/>
              </a:ext>
            </a:extLst>
          </p:cNvPr>
          <p:cNvSpPr txBox="1"/>
          <p:nvPr/>
        </p:nvSpPr>
        <p:spPr>
          <a:xfrm>
            <a:off x="8198558" y="1874517"/>
            <a:ext cx="3139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Alternate leaves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Small, rounded to oval(football-shaped) leaves with smooth or slightly </a:t>
            </a:r>
            <a:r>
              <a:rPr lang="en-US" b="1" dirty="0"/>
              <a:t>serrated edges.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New growth and stem </a:t>
            </a:r>
            <a:r>
              <a:rPr lang="en-US" b="1" dirty="0"/>
              <a:t>reddish/purple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AAFFA-E444-1CFC-5885-C08C2271CB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980" y="4004825"/>
            <a:ext cx="3810330" cy="285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A081FB-CDBC-2439-97D6-E247414E1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" y="3769164"/>
            <a:ext cx="3810331" cy="2700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138D16-05B4-2F1C-0868-9D1F06967F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541" y="4157474"/>
            <a:ext cx="2700526" cy="27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7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9144B-A08F-06F6-3CF2-B68176FBC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8D181-0846-262E-B683-F3750E07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77AD1-50E2-4EE6-99F2-756EA507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764" y="1170309"/>
            <a:ext cx="2608118" cy="632529"/>
          </a:xfrm>
        </p:spPr>
        <p:txBody>
          <a:bodyPr/>
          <a:lstStyle/>
          <a:p>
            <a:r>
              <a:rPr lang="en-US" dirty="0"/>
              <a:t>Indian Hawthorne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A8EF19-20E1-9A2C-0B7D-32867F074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7421" y="958521"/>
            <a:ext cx="2935200" cy="632529"/>
          </a:xfrm>
        </p:spPr>
        <p:txBody>
          <a:bodyPr/>
          <a:lstStyle/>
          <a:p>
            <a:r>
              <a:rPr lang="en-US" dirty="0"/>
              <a:t>rhododendron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6E90D-0E40-D97C-1EDC-5A5C85903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7C257D-0F07-21FE-E64F-730CAA699535}"/>
              </a:ext>
            </a:extLst>
          </p:cNvPr>
          <p:cNvSpPr txBox="1">
            <a:spLocks/>
          </p:cNvSpPr>
          <p:nvPr/>
        </p:nvSpPr>
        <p:spPr>
          <a:xfrm>
            <a:off x="6207684" y="1127758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pittosporum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94C62-4EDA-3A10-1802-DA1745C2E4D7}"/>
              </a:ext>
            </a:extLst>
          </p:cNvPr>
          <p:cNvSpPr txBox="1"/>
          <p:nvPr/>
        </p:nvSpPr>
        <p:spPr>
          <a:xfrm>
            <a:off x="425535" y="1834093"/>
            <a:ext cx="2759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Small to medium-sized leaves (1–3 inches long)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Oval or oblong </a:t>
            </a:r>
            <a:r>
              <a:rPr lang="en-US" dirty="0"/>
              <a:t>with a slightly rounded tip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Grow in clusters 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CD238-1C80-24EF-0651-0B91150571C3}"/>
              </a:ext>
            </a:extLst>
          </p:cNvPr>
          <p:cNvSpPr txBox="1"/>
          <p:nvPr/>
        </p:nvSpPr>
        <p:spPr>
          <a:xfrm>
            <a:off x="6240641" y="1760287"/>
            <a:ext cx="2999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Medium-sized, </a:t>
            </a:r>
            <a:r>
              <a:rPr lang="en-US" b="1" dirty="0"/>
              <a:t>spoon-shaped leaves </a:t>
            </a:r>
            <a:r>
              <a:rPr lang="en-US" dirty="0"/>
              <a:t>(2–5 inches long)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Broadest near the tip, with a rounded or slightly notched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Sometimes variegated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Whorled at branch tips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3281C8-5369-A701-D60A-D7ED1A833F8B}"/>
              </a:ext>
            </a:extLst>
          </p:cNvPr>
          <p:cNvSpPr txBox="1"/>
          <p:nvPr/>
        </p:nvSpPr>
        <p:spPr>
          <a:xfrm>
            <a:off x="9192328" y="1557094"/>
            <a:ext cx="2999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Larger</a:t>
            </a:r>
            <a:r>
              <a:rPr lang="en-US" dirty="0"/>
              <a:t>, elongated oval leaves (3–6 inches long)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Narrower at the base, tapering toward the tip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Often slightly curved downward along the edges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Leaves are larger and more spaced out</a:t>
            </a:r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0E72B62-594E-768A-0A88-3F761CD13A21}"/>
              </a:ext>
            </a:extLst>
          </p:cNvPr>
          <p:cNvSpPr txBox="1">
            <a:spLocks/>
          </p:cNvSpPr>
          <p:nvPr/>
        </p:nvSpPr>
        <p:spPr>
          <a:xfrm>
            <a:off x="3622379" y="1157067"/>
            <a:ext cx="2608118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Japanese </a:t>
            </a:r>
            <a:r>
              <a:rPr lang="en-US" dirty="0" err="1"/>
              <a:t>cleyera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02277-6D10-93A5-F507-65F4748711A3}"/>
              </a:ext>
            </a:extLst>
          </p:cNvPr>
          <p:cNvSpPr txBox="1"/>
          <p:nvPr/>
        </p:nvSpPr>
        <p:spPr>
          <a:xfrm>
            <a:off x="3149010" y="1856943"/>
            <a:ext cx="2988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Larger, elongated oval leaves (2–4 inches long)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Broad with a pointed tip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New growth may appear reddish-bronze </a:t>
            </a:r>
            <a:r>
              <a:rPr lang="en-US" dirty="0"/>
              <a:t>before maturing to green.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b="1" dirty="0"/>
              <a:t>Alternating leaves down stem </a:t>
            </a:r>
          </a:p>
        </p:txBody>
      </p:sp>
      <p:pic>
        <p:nvPicPr>
          <p:cNvPr id="2050" name="Picture 2" descr="How to Grow and Care for Indian Hawthorn">
            <a:extLst>
              <a:ext uri="{FF2B5EF4-FFF2-40B4-BE49-F238E27FC236}">
                <a16:creationId xmlns:a16="http://schemas.microsoft.com/office/drawing/2014/main" id="{27CDACA5-70C4-BE62-864F-28C25647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74" y="4478555"/>
            <a:ext cx="2997668" cy="19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32EF25-8324-7C9E-089F-6BBFCA511D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235" y="4478555"/>
            <a:ext cx="3139449" cy="19621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D1E7D2-F1F2-6F13-845F-5F2269AE97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338" y="4271804"/>
            <a:ext cx="3424971" cy="25417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FCE49-F144-4244-C3B1-9C3E71AD7F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79145" y="3876800"/>
            <a:ext cx="1881983" cy="30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9F3ED-31BE-2D49-EAF8-87B33FA4FD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4E7CB-8511-382F-40DD-5CC9DBA78A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arborvitae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4DC27C-0C5E-4B7E-8691-40EB45280CA9}"/>
              </a:ext>
            </a:extLst>
          </p:cNvPr>
          <p:cNvSpPr txBox="1"/>
          <p:nvPr/>
        </p:nvSpPr>
        <p:spPr>
          <a:xfrm>
            <a:off x="8463205" y="2460171"/>
            <a:ext cx="3138246" cy="3626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Grows 12-14 feet tall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deep and rich green color year-round,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foliage grows in flat sprays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close up, the needles appear covered in fine green scales. </a:t>
            </a:r>
          </a:p>
        </p:txBody>
      </p:sp>
    </p:spTree>
    <p:extLst>
      <p:ext uri="{BB962C8B-B14F-4D97-AF65-F5344CB8AC3E}">
        <p14:creationId xmlns:p14="http://schemas.microsoft.com/office/powerpoint/2010/main" val="4033803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Japanese aucuba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45990E-D219-B822-D94F-C703B898E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Opposite evergreen leaf-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have a plastic or waxy texture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Can be green or variegated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Slightly serrated edges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AD3B9-D330-2806-4BA9-EF3F8804F2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028" name="Picture 4" descr="Aucuba japonica 'Variegata' Gold Dust Spotted Laurel from Prides Corner  Farms">
            <a:extLst>
              <a:ext uri="{FF2B5EF4-FFF2-40B4-BE49-F238E27FC236}">
                <a16:creationId xmlns:a16="http://schemas.microsoft.com/office/drawing/2014/main" id="{9EE94726-868A-9BCB-8D61-F9C9F44EE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6362345" y="3471964"/>
            <a:ext cx="2858947" cy="33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2D909-B759-D4AB-0564-36E21E6E5A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3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8AFFF25-F4D6-4BBC-841D-3B3014ED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5684" y="0"/>
            <a:ext cx="5676316" cy="6858000"/>
          </a:xfrm>
          <a:custGeom>
            <a:avLst/>
            <a:gdLst>
              <a:gd name="connsiteX0" fmla="*/ 0 w 5676316"/>
              <a:gd name="connsiteY0" fmla="*/ 0 h 6858000"/>
              <a:gd name="connsiteX1" fmla="*/ 5676316 w 5676316"/>
              <a:gd name="connsiteY1" fmla="*/ 0 h 6858000"/>
              <a:gd name="connsiteX2" fmla="*/ 5676316 w 5676316"/>
              <a:gd name="connsiteY2" fmla="*/ 6858000 h 6858000"/>
              <a:gd name="connsiteX3" fmla="*/ 0 w 5676316"/>
              <a:gd name="connsiteY3" fmla="*/ 6858000 h 6858000"/>
              <a:gd name="connsiteX4" fmla="*/ 4763 w 5676316"/>
              <a:gd name="connsiteY4" fmla="*/ 6791325 h 6858000"/>
              <a:gd name="connsiteX5" fmla="*/ 12700 w 5676316"/>
              <a:gd name="connsiteY5" fmla="*/ 6735762 h 6858000"/>
              <a:gd name="connsiteX6" fmla="*/ 22225 w 5676316"/>
              <a:gd name="connsiteY6" fmla="*/ 6683375 h 6858000"/>
              <a:gd name="connsiteX7" fmla="*/ 38100 w 5676316"/>
              <a:gd name="connsiteY7" fmla="*/ 6640512 h 6858000"/>
              <a:gd name="connsiteX8" fmla="*/ 53975 w 5676316"/>
              <a:gd name="connsiteY8" fmla="*/ 6597650 h 6858000"/>
              <a:gd name="connsiteX9" fmla="*/ 73025 w 5676316"/>
              <a:gd name="connsiteY9" fmla="*/ 6561137 h 6858000"/>
              <a:gd name="connsiteX10" fmla="*/ 92075 w 5676316"/>
              <a:gd name="connsiteY10" fmla="*/ 6523037 h 6858000"/>
              <a:gd name="connsiteX11" fmla="*/ 109538 w 5676316"/>
              <a:gd name="connsiteY11" fmla="*/ 6488112 h 6858000"/>
              <a:gd name="connsiteX12" fmla="*/ 127000 w 5676316"/>
              <a:gd name="connsiteY12" fmla="*/ 6448425 h 6858000"/>
              <a:gd name="connsiteX13" fmla="*/ 142875 w 5676316"/>
              <a:gd name="connsiteY13" fmla="*/ 6407150 h 6858000"/>
              <a:gd name="connsiteX14" fmla="*/ 157163 w 5676316"/>
              <a:gd name="connsiteY14" fmla="*/ 6361112 h 6858000"/>
              <a:gd name="connsiteX15" fmla="*/ 168275 w 5676316"/>
              <a:gd name="connsiteY15" fmla="*/ 6311900 h 6858000"/>
              <a:gd name="connsiteX16" fmla="*/ 176213 w 5676316"/>
              <a:gd name="connsiteY16" fmla="*/ 6251575 h 6858000"/>
              <a:gd name="connsiteX17" fmla="*/ 179388 w 5676316"/>
              <a:gd name="connsiteY17" fmla="*/ 6183312 h 6858000"/>
              <a:gd name="connsiteX18" fmla="*/ 176213 w 5676316"/>
              <a:gd name="connsiteY18" fmla="*/ 6113462 h 6858000"/>
              <a:gd name="connsiteX19" fmla="*/ 168275 w 5676316"/>
              <a:gd name="connsiteY19" fmla="*/ 6056312 h 6858000"/>
              <a:gd name="connsiteX20" fmla="*/ 157163 w 5676316"/>
              <a:gd name="connsiteY20" fmla="*/ 6003925 h 6858000"/>
              <a:gd name="connsiteX21" fmla="*/ 142875 w 5676316"/>
              <a:gd name="connsiteY21" fmla="*/ 5956300 h 6858000"/>
              <a:gd name="connsiteX22" fmla="*/ 127000 w 5676316"/>
              <a:gd name="connsiteY22" fmla="*/ 5915025 h 6858000"/>
              <a:gd name="connsiteX23" fmla="*/ 107950 w 5676316"/>
              <a:gd name="connsiteY23" fmla="*/ 5876925 h 6858000"/>
              <a:gd name="connsiteX24" fmla="*/ 88900 w 5676316"/>
              <a:gd name="connsiteY24" fmla="*/ 5840412 h 6858000"/>
              <a:gd name="connsiteX25" fmla="*/ 69850 w 5676316"/>
              <a:gd name="connsiteY25" fmla="*/ 5802312 h 6858000"/>
              <a:gd name="connsiteX26" fmla="*/ 52388 w 5676316"/>
              <a:gd name="connsiteY26" fmla="*/ 5762625 h 6858000"/>
              <a:gd name="connsiteX27" fmla="*/ 34925 w 5676316"/>
              <a:gd name="connsiteY27" fmla="*/ 5721350 h 6858000"/>
              <a:gd name="connsiteX28" fmla="*/ 20638 w 5676316"/>
              <a:gd name="connsiteY28" fmla="*/ 5675312 h 6858000"/>
              <a:gd name="connsiteX29" fmla="*/ 11113 w 5676316"/>
              <a:gd name="connsiteY29" fmla="*/ 5622925 h 6858000"/>
              <a:gd name="connsiteX30" fmla="*/ 1588 w 5676316"/>
              <a:gd name="connsiteY30" fmla="*/ 5562600 h 6858000"/>
              <a:gd name="connsiteX31" fmla="*/ 0 w 5676316"/>
              <a:gd name="connsiteY31" fmla="*/ 5494337 h 6858000"/>
              <a:gd name="connsiteX32" fmla="*/ 1588 w 5676316"/>
              <a:gd name="connsiteY32" fmla="*/ 5426075 h 6858000"/>
              <a:gd name="connsiteX33" fmla="*/ 11113 w 5676316"/>
              <a:gd name="connsiteY33" fmla="*/ 5365750 h 6858000"/>
              <a:gd name="connsiteX34" fmla="*/ 20638 w 5676316"/>
              <a:gd name="connsiteY34" fmla="*/ 5313362 h 6858000"/>
              <a:gd name="connsiteX35" fmla="*/ 34925 w 5676316"/>
              <a:gd name="connsiteY35" fmla="*/ 5268912 h 6858000"/>
              <a:gd name="connsiteX36" fmla="*/ 52388 w 5676316"/>
              <a:gd name="connsiteY36" fmla="*/ 5226050 h 6858000"/>
              <a:gd name="connsiteX37" fmla="*/ 69850 w 5676316"/>
              <a:gd name="connsiteY37" fmla="*/ 5186362 h 6858000"/>
              <a:gd name="connsiteX38" fmla="*/ 88900 w 5676316"/>
              <a:gd name="connsiteY38" fmla="*/ 5149850 h 6858000"/>
              <a:gd name="connsiteX39" fmla="*/ 107950 w 5676316"/>
              <a:gd name="connsiteY39" fmla="*/ 5114925 h 6858000"/>
              <a:gd name="connsiteX40" fmla="*/ 127000 w 5676316"/>
              <a:gd name="connsiteY40" fmla="*/ 5075237 h 6858000"/>
              <a:gd name="connsiteX41" fmla="*/ 142875 w 5676316"/>
              <a:gd name="connsiteY41" fmla="*/ 5033962 h 6858000"/>
              <a:gd name="connsiteX42" fmla="*/ 157163 w 5676316"/>
              <a:gd name="connsiteY42" fmla="*/ 4987925 h 6858000"/>
              <a:gd name="connsiteX43" fmla="*/ 168275 w 5676316"/>
              <a:gd name="connsiteY43" fmla="*/ 4935537 h 6858000"/>
              <a:gd name="connsiteX44" fmla="*/ 176213 w 5676316"/>
              <a:gd name="connsiteY44" fmla="*/ 4875212 h 6858000"/>
              <a:gd name="connsiteX45" fmla="*/ 179388 w 5676316"/>
              <a:gd name="connsiteY45" fmla="*/ 4806950 h 6858000"/>
              <a:gd name="connsiteX46" fmla="*/ 176213 w 5676316"/>
              <a:gd name="connsiteY46" fmla="*/ 4738687 h 6858000"/>
              <a:gd name="connsiteX47" fmla="*/ 168275 w 5676316"/>
              <a:gd name="connsiteY47" fmla="*/ 4678362 h 6858000"/>
              <a:gd name="connsiteX48" fmla="*/ 157163 w 5676316"/>
              <a:gd name="connsiteY48" fmla="*/ 4625975 h 6858000"/>
              <a:gd name="connsiteX49" fmla="*/ 142875 w 5676316"/>
              <a:gd name="connsiteY49" fmla="*/ 4579937 h 6858000"/>
              <a:gd name="connsiteX50" fmla="*/ 127000 w 5676316"/>
              <a:gd name="connsiteY50" fmla="*/ 4537075 h 6858000"/>
              <a:gd name="connsiteX51" fmla="*/ 107950 w 5676316"/>
              <a:gd name="connsiteY51" fmla="*/ 4498975 h 6858000"/>
              <a:gd name="connsiteX52" fmla="*/ 69850 w 5676316"/>
              <a:gd name="connsiteY52" fmla="*/ 4424362 h 6858000"/>
              <a:gd name="connsiteX53" fmla="*/ 52388 w 5676316"/>
              <a:gd name="connsiteY53" fmla="*/ 4386262 h 6858000"/>
              <a:gd name="connsiteX54" fmla="*/ 34925 w 5676316"/>
              <a:gd name="connsiteY54" fmla="*/ 4343400 h 6858000"/>
              <a:gd name="connsiteX55" fmla="*/ 20638 w 5676316"/>
              <a:gd name="connsiteY55" fmla="*/ 4297362 h 6858000"/>
              <a:gd name="connsiteX56" fmla="*/ 11113 w 5676316"/>
              <a:gd name="connsiteY56" fmla="*/ 4244975 h 6858000"/>
              <a:gd name="connsiteX57" fmla="*/ 1588 w 5676316"/>
              <a:gd name="connsiteY57" fmla="*/ 4186237 h 6858000"/>
              <a:gd name="connsiteX58" fmla="*/ 0 w 5676316"/>
              <a:gd name="connsiteY58" fmla="*/ 4116387 h 6858000"/>
              <a:gd name="connsiteX59" fmla="*/ 1588 w 5676316"/>
              <a:gd name="connsiteY59" fmla="*/ 4048125 h 6858000"/>
              <a:gd name="connsiteX60" fmla="*/ 11113 w 5676316"/>
              <a:gd name="connsiteY60" fmla="*/ 3987800 h 6858000"/>
              <a:gd name="connsiteX61" fmla="*/ 20638 w 5676316"/>
              <a:gd name="connsiteY61" fmla="*/ 3935412 h 6858000"/>
              <a:gd name="connsiteX62" fmla="*/ 34925 w 5676316"/>
              <a:gd name="connsiteY62" fmla="*/ 3890962 h 6858000"/>
              <a:gd name="connsiteX63" fmla="*/ 52388 w 5676316"/>
              <a:gd name="connsiteY63" fmla="*/ 3848100 h 6858000"/>
              <a:gd name="connsiteX64" fmla="*/ 69850 w 5676316"/>
              <a:gd name="connsiteY64" fmla="*/ 3811587 h 6858000"/>
              <a:gd name="connsiteX65" fmla="*/ 107950 w 5676316"/>
              <a:gd name="connsiteY65" fmla="*/ 3736975 h 6858000"/>
              <a:gd name="connsiteX66" fmla="*/ 127000 w 5676316"/>
              <a:gd name="connsiteY66" fmla="*/ 3697287 h 6858000"/>
              <a:gd name="connsiteX67" fmla="*/ 142875 w 5676316"/>
              <a:gd name="connsiteY67" fmla="*/ 3656012 h 6858000"/>
              <a:gd name="connsiteX68" fmla="*/ 157163 w 5676316"/>
              <a:gd name="connsiteY68" fmla="*/ 3609975 h 6858000"/>
              <a:gd name="connsiteX69" fmla="*/ 168275 w 5676316"/>
              <a:gd name="connsiteY69" fmla="*/ 3557587 h 6858000"/>
              <a:gd name="connsiteX70" fmla="*/ 176213 w 5676316"/>
              <a:gd name="connsiteY70" fmla="*/ 3497262 h 6858000"/>
              <a:gd name="connsiteX71" fmla="*/ 179388 w 5676316"/>
              <a:gd name="connsiteY71" fmla="*/ 3427412 h 6858000"/>
              <a:gd name="connsiteX72" fmla="*/ 176213 w 5676316"/>
              <a:gd name="connsiteY72" fmla="*/ 3360737 h 6858000"/>
              <a:gd name="connsiteX73" fmla="*/ 168275 w 5676316"/>
              <a:gd name="connsiteY73" fmla="*/ 3300412 h 6858000"/>
              <a:gd name="connsiteX74" fmla="*/ 157163 w 5676316"/>
              <a:gd name="connsiteY74" fmla="*/ 3248025 h 6858000"/>
              <a:gd name="connsiteX75" fmla="*/ 142875 w 5676316"/>
              <a:gd name="connsiteY75" fmla="*/ 3201987 h 6858000"/>
              <a:gd name="connsiteX76" fmla="*/ 127000 w 5676316"/>
              <a:gd name="connsiteY76" fmla="*/ 3160712 h 6858000"/>
              <a:gd name="connsiteX77" fmla="*/ 107950 w 5676316"/>
              <a:gd name="connsiteY77" fmla="*/ 3121025 h 6858000"/>
              <a:gd name="connsiteX78" fmla="*/ 88900 w 5676316"/>
              <a:gd name="connsiteY78" fmla="*/ 3084512 h 6858000"/>
              <a:gd name="connsiteX79" fmla="*/ 69850 w 5676316"/>
              <a:gd name="connsiteY79" fmla="*/ 3046412 h 6858000"/>
              <a:gd name="connsiteX80" fmla="*/ 52388 w 5676316"/>
              <a:gd name="connsiteY80" fmla="*/ 3009900 h 6858000"/>
              <a:gd name="connsiteX81" fmla="*/ 34925 w 5676316"/>
              <a:gd name="connsiteY81" fmla="*/ 2967037 h 6858000"/>
              <a:gd name="connsiteX82" fmla="*/ 20638 w 5676316"/>
              <a:gd name="connsiteY82" fmla="*/ 2922587 h 6858000"/>
              <a:gd name="connsiteX83" fmla="*/ 11113 w 5676316"/>
              <a:gd name="connsiteY83" fmla="*/ 2868612 h 6858000"/>
              <a:gd name="connsiteX84" fmla="*/ 1588 w 5676316"/>
              <a:gd name="connsiteY84" fmla="*/ 2809875 h 6858000"/>
              <a:gd name="connsiteX85" fmla="*/ 0 w 5676316"/>
              <a:gd name="connsiteY85" fmla="*/ 2741612 h 6858000"/>
              <a:gd name="connsiteX86" fmla="*/ 1588 w 5676316"/>
              <a:gd name="connsiteY86" fmla="*/ 2671762 h 6858000"/>
              <a:gd name="connsiteX87" fmla="*/ 11113 w 5676316"/>
              <a:gd name="connsiteY87" fmla="*/ 2613025 h 6858000"/>
              <a:gd name="connsiteX88" fmla="*/ 20638 w 5676316"/>
              <a:gd name="connsiteY88" fmla="*/ 2560637 h 6858000"/>
              <a:gd name="connsiteX89" fmla="*/ 34925 w 5676316"/>
              <a:gd name="connsiteY89" fmla="*/ 2513012 h 6858000"/>
              <a:gd name="connsiteX90" fmla="*/ 52388 w 5676316"/>
              <a:gd name="connsiteY90" fmla="*/ 2471737 h 6858000"/>
              <a:gd name="connsiteX91" fmla="*/ 69850 w 5676316"/>
              <a:gd name="connsiteY91" fmla="*/ 2433637 h 6858000"/>
              <a:gd name="connsiteX92" fmla="*/ 88900 w 5676316"/>
              <a:gd name="connsiteY92" fmla="*/ 2395537 h 6858000"/>
              <a:gd name="connsiteX93" fmla="*/ 107950 w 5676316"/>
              <a:gd name="connsiteY93" fmla="*/ 2359025 h 6858000"/>
              <a:gd name="connsiteX94" fmla="*/ 127000 w 5676316"/>
              <a:gd name="connsiteY94" fmla="*/ 2319337 h 6858000"/>
              <a:gd name="connsiteX95" fmla="*/ 142875 w 5676316"/>
              <a:gd name="connsiteY95" fmla="*/ 2278062 h 6858000"/>
              <a:gd name="connsiteX96" fmla="*/ 157163 w 5676316"/>
              <a:gd name="connsiteY96" fmla="*/ 2232025 h 6858000"/>
              <a:gd name="connsiteX97" fmla="*/ 168275 w 5676316"/>
              <a:gd name="connsiteY97" fmla="*/ 2179637 h 6858000"/>
              <a:gd name="connsiteX98" fmla="*/ 176213 w 5676316"/>
              <a:gd name="connsiteY98" fmla="*/ 2119312 h 6858000"/>
              <a:gd name="connsiteX99" fmla="*/ 179388 w 5676316"/>
              <a:gd name="connsiteY99" fmla="*/ 2051050 h 6858000"/>
              <a:gd name="connsiteX100" fmla="*/ 176213 w 5676316"/>
              <a:gd name="connsiteY100" fmla="*/ 1982787 h 6858000"/>
              <a:gd name="connsiteX101" fmla="*/ 168275 w 5676316"/>
              <a:gd name="connsiteY101" fmla="*/ 1922462 h 6858000"/>
              <a:gd name="connsiteX102" fmla="*/ 157163 w 5676316"/>
              <a:gd name="connsiteY102" fmla="*/ 1870075 h 6858000"/>
              <a:gd name="connsiteX103" fmla="*/ 142875 w 5676316"/>
              <a:gd name="connsiteY103" fmla="*/ 1824037 h 6858000"/>
              <a:gd name="connsiteX104" fmla="*/ 127000 w 5676316"/>
              <a:gd name="connsiteY104" fmla="*/ 1782762 h 6858000"/>
              <a:gd name="connsiteX105" fmla="*/ 107950 w 5676316"/>
              <a:gd name="connsiteY105" fmla="*/ 1743075 h 6858000"/>
              <a:gd name="connsiteX106" fmla="*/ 88900 w 5676316"/>
              <a:gd name="connsiteY106" fmla="*/ 1708150 h 6858000"/>
              <a:gd name="connsiteX107" fmla="*/ 69850 w 5676316"/>
              <a:gd name="connsiteY107" fmla="*/ 1671637 h 6858000"/>
              <a:gd name="connsiteX108" fmla="*/ 52388 w 5676316"/>
              <a:gd name="connsiteY108" fmla="*/ 1631950 h 6858000"/>
              <a:gd name="connsiteX109" fmla="*/ 34925 w 5676316"/>
              <a:gd name="connsiteY109" fmla="*/ 1589087 h 6858000"/>
              <a:gd name="connsiteX110" fmla="*/ 20638 w 5676316"/>
              <a:gd name="connsiteY110" fmla="*/ 1544637 h 6858000"/>
              <a:gd name="connsiteX111" fmla="*/ 11113 w 5676316"/>
              <a:gd name="connsiteY111" fmla="*/ 1492250 h 6858000"/>
              <a:gd name="connsiteX112" fmla="*/ 1588 w 5676316"/>
              <a:gd name="connsiteY112" fmla="*/ 1431925 h 6858000"/>
              <a:gd name="connsiteX113" fmla="*/ 0 w 5676316"/>
              <a:gd name="connsiteY113" fmla="*/ 1363662 h 6858000"/>
              <a:gd name="connsiteX114" fmla="*/ 1588 w 5676316"/>
              <a:gd name="connsiteY114" fmla="*/ 1295400 h 6858000"/>
              <a:gd name="connsiteX115" fmla="*/ 11113 w 5676316"/>
              <a:gd name="connsiteY115" fmla="*/ 1235075 h 6858000"/>
              <a:gd name="connsiteX116" fmla="*/ 20638 w 5676316"/>
              <a:gd name="connsiteY116" fmla="*/ 1182687 h 6858000"/>
              <a:gd name="connsiteX117" fmla="*/ 34925 w 5676316"/>
              <a:gd name="connsiteY117" fmla="*/ 1136650 h 6858000"/>
              <a:gd name="connsiteX118" fmla="*/ 52388 w 5676316"/>
              <a:gd name="connsiteY118" fmla="*/ 1095375 h 6858000"/>
              <a:gd name="connsiteX119" fmla="*/ 69850 w 5676316"/>
              <a:gd name="connsiteY119" fmla="*/ 1055687 h 6858000"/>
              <a:gd name="connsiteX120" fmla="*/ 88900 w 5676316"/>
              <a:gd name="connsiteY120" fmla="*/ 1017587 h 6858000"/>
              <a:gd name="connsiteX121" fmla="*/ 107950 w 5676316"/>
              <a:gd name="connsiteY121" fmla="*/ 981075 h 6858000"/>
              <a:gd name="connsiteX122" fmla="*/ 127000 w 5676316"/>
              <a:gd name="connsiteY122" fmla="*/ 942975 h 6858000"/>
              <a:gd name="connsiteX123" fmla="*/ 142875 w 5676316"/>
              <a:gd name="connsiteY123" fmla="*/ 901700 h 6858000"/>
              <a:gd name="connsiteX124" fmla="*/ 157163 w 5676316"/>
              <a:gd name="connsiteY124" fmla="*/ 854075 h 6858000"/>
              <a:gd name="connsiteX125" fmla="*/ 168275 w 5676316"/>
              <a:gd name="connsiteY125" fmla="*/ 801687 h 6858000"/>
              <a:gd name="connsiteX126" fmla="*/ 176213 w 5676316"/>
              <a:gd name="connsiteY126" fmla="*/ 744537 h 6858000"/>
              <a:gd name="connsiteX127" fmla="*/ 179388 w 5676316"/>
              <a:gd name="connsiteY127" fmla="*/ 673100 h 6858000"/>
              <a:gd name="connsiteX128" fmla="*/ 176213 w 5676316"/>
              <a:gd name="connsiteY128" fmla="*/ 606425 h 6858000"/>
              <a:gd name="connsiteX129" fmla="*/ 168275 w 5676316"/>
              <a:gd name="connsiteY129" fmla="*/ 546100 h 6858000"/>
              <a:gd name="connsiteX130" fmla="*/ 157163 w 5676316"/>
              <a:gd name="connsiteY130" fmla="*/ 496887 h 6858000"/>
              <a:gd name="connsiteX131" fmla="*/ 142875 w 5676316"/>
              <a:gd name="connsiteY131" fmla="*/ 450850 h 6858000"/>
              <a:gd name="connsiteX132" fmla="*/ 127000 w 5676316"/>
              <a:gd name="connsiteY132" fmla="*/ 409575 h 6858000"/>
              <a:gd name="connsiteX133" fmla="*/ 109538 w 5676316"/>
              <a:gd name="connsiteY133" fmla="*/ 369887 h 6858000"/>
              <a:gd name="connsiteX134" fmla="*/ 92075 w 5676316"/>
              <a:gd name="connsiteY134" fmla="*/ 334962 h 6858000"/>
              <a:gd name="connsiteX135" fmla="*/ 73025 w 5676316"/>
              <a:gd name="connsiteY135" fmla="*/ 296862 h 6858000"/>
              <a:gd name="connsiteX136" fmla="*/ 53975 w 5676316"/>
              <a:gd name="connsiteY136" fmla="*/ 260350 h 6858000"/>
              <a:gd name="connsiteX137" fmla="*/ 38100 w 5676316"/>
              <a:gd name="connsiteY137" fmla="*/ 217487 h 6858000"/>
              <a:gd name="connsiteX138" fmla="*/ 22225 w 5676316"/>
              <a:gd name="connsiteY138" fmla="*/ 174625 h 6858000"/>
              <a:gd name="connsiteX139" fmla="*/ 12700 w 5676316"/>
              <a:gd name="connsiteY139" fmla="*/ 122237 h 6858000"/>
              <a:gd name="connsiteX140" fmla="*/ 4763 w 5676316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676316" h="6858000">
                <a:moveTo>
                  <a:pt x="0" y="0"/>
                </a:moveTo>
                <a:lnTo>
                  <a:pt x="5676316" y="0"/>
                </a:lnTo>
                <a:lnTo>
                  <a:pt x="5676316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14" y="382384"/>
            <a:ext cx="4593772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azalea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37079-8C0A-D848-0D7D-E349FBE54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577170" cy="338327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397802" y="0"/>
                </a:lnTo>
                <a:lnTo>
                  <a:pt x="6402565" y="66675"/>
                </a:lnTo>
                <a:lnTo>
                  <a:pt x="6410502" y="122237"/>
                </a:lnTo>
                <a:lnTo>
                  <a:pt x="6420027" y="174625"/>
                </a:lnTo>
                <a:lnTo>
                  <a:pt x="6435902" y="217487"/>
                </a:lnTo>
                <a:lnTo>
                  <a:pt x="6451777" y="260350"/>
                </a:lnTo>
                <a:lnTo>
                  <a:pt x="6470827" y="296862"/>
                </a:lnTo>
                <a:lnTo>
                  <a:pt x="6489877" y="334962"/>
                </a:lnTo>
                <a:lnTo>
                  <a:pt x="6507340" y="369887"/>
                </a:lnTo>
                <a:lnTo>
                  <a:pt x="6524802" y="409575"/>
                </a:lnTo>
                <a:lnTo>
                  <a:pt x="6540677" y="450850"/>
                </a:lnTo>
                <a:lnTo>
                  <a:pt x="6554965" y="496887"/>
                </a:lnTo>
                <a:lnTo>
                  <a:pt x="6566077" y="546100"/>
                </a:lnTo>
                <a:lnTo>
                  <a:pt x="6574015" y="606425"/>
                </a:lnTo>
                <a:lnTo>
                  <a:pt x="6577190" y="673100"/>
                </a:lnTo>
                <a:lnTo>
                  <a:pt x="6574015" y="744537"/>
                </a:lnTo>
                <a:lnTo>
                  <a:pt x="6566077" y="801687"/>
                </a:lnTo>
                <a:lnTo>
                  <a:pt x="6554965" y="854075"/>
                </a:lnTo>
                <a:lnTo>
                  <a:pt x="6540677" y="901700"/>
                </a:lnTo>
                <a:lnTo>
                  <a:pt x="6524802" y="942975"/>
                </a:lnTo>
                <a:lnTo>
                  <a:pt x="6505752" y="981075"/>
                </a:lnTo>
                <a:lnTo>
                  <a:pt x="6486702" y="1017587"/>
                </a:lnTo>
                <a:lnTo>
                  <a:pt x="6467652" y="1055687"/>
                </a:lnTo>
                <a:lnTo>
                  <a:pt x="6450190" y="1095375"/>
                </a:lnTo>
                <a:lnTo>
                  <a:pt x="6432727" y="1136650"/>
                </a:lnTo>
                <a:lnTo>
                  <a:pt x="6418440" y="1182687"/>
                </a:lnTo>
                <a:lnTo>
                  <a:pt x="6408915" y="1235075"/>
                </a:lnTo>
                <a:lnTo>
                  <a:pt x="6399390" y="1295400"/>
                </a:lnTo>
                <a:lnTo>
                  <a:pt x="6397802" y="1363662"/>
                </a:lnTo>
                <a:lnTo>
                  <a:pt x="6399390" y="1431925"/>
                </a:lnTo>
                <a:lnTo>
                  <a:pt x="6408915" y="1492250"/>
                </a:lnTo>
                <a:lnTo>
                  <a:pt x="6418440" y="1544637"/>
                </a:lnTo>
                <a:lnTo>
                  <a:pt x="6432727" y="1589087"/>
                </a:lnTo>
                <a:lnTo>
                  <a:pt x="6450190" y="1631950"/>
                </a:lnTo>
                <a:lnTo>
                  <a:pt x="6467652" y="1671637"/>
                </a:lnTo>
                <a:lnTo>
                  <a:pt x="6486702" y="1708150"/>
                </a:lnTo>
                <a:lnTo>
                  <a:pt x="6505752" y="1743075"/>
                </a:lnTo>
                <a:lnTo>
                  <a:pt x="6524802" y="1782762"/>
                </a:lnTo>
                <a:lnTo>
                  <a:pt x="6540677" y="1824037"/>
                </a:lnTo>
                <a:lnTo>
                  <a:pt x="6554965" y="1870075"/>
                </a:lnTo>
                <a:lnTo>
                  <a:pt x="6566077" y="1922462"/>
                </a:lnTo>
                <a:lnTo>
                  <a:pt x="6574015" y="1982787"/>
                </a:lnTo>
                <a:lnTo>
                  <a:pt x="6577190" y="2051050"/>
                </a:lnTo>
                <a:lnTo>
                  <a:pt x="6574015" y="2119312"/>
                </a:lnTo>
                <a:lnTo>
                  <a:pt x="6566077" y="2179637"/>
                </a:lnTo>
                <a:lnTo>
                  <a:pt x="6554965" y="2232025"/>
                </a:lnTo>
                <a:lnTo>
                  <a:pt x="6540677" y="2278062"/>
                </a:lnTo>
                <a:lnTo>
                  <a:pt x="6524802" y="2319337"/>
                </a:lnTo>
                <a:lnTo>
                  <a:pt x="6505752" y="2359025"/>
                </a:lnTo>
                <a:lnTo>
                  <a:pt x="6486702" y="2395537"/>
                </a:lnTo>
                <a:lnTo>
                  <a:pt x="6467652" y="2433637"/>
                </a:lnTo>
                <a:lnTo>
                  <a:pt x="6450190" y="2471737"/>
                </a:lnTo>
                <a:lnTo>
                  <a:pt x="6432727" y="2513012"/>
                </a:lnTo>
                <a:lnTo>
                  <a:pt x="6418440" y="2560637"/>
                </a:lnTo>
                <a:lnTo>
                  <a:pt x="6408915" y="2613025"/>
                </a:lnTo>
                <a:lnTo>
                  <a:pt x="6399390" y="2671762"/>
                </a:lnTo>
                <a:lnTo>
                  <a:pt x="6397802" y="2741612"/>
                </a:lnTo>
                <a:lnTo>
                  <a:pt x="6399390" y="2809875"/>
                </a:lnTo>
                <a:lnTo>
                  <a:pt x="6408915" y="2868612"/>
                </a:lnTo>
                <a:lnTo>
                  <a:pt x="6418440" y="2922587"/>
                </a:lnTo>
                <a:lnTo>
                  <a:pt x="6432727" y="2967037"/>
                </a:lnTo>
                <a:lnTo>
                  <a:pt x="6450190" y="3009900"/>
                </a:lnTo>
                <a:lnTo>
                  <a:pt x="6467652" y="3046412"/>
                </a:lnTo>
                <a:lnTo>
                  <a:pt x="6486702" y="3084512"/>
                </a:lnTo>
                <a:lnTo>
                  <a:pt x="6505752" y="3121025"/>
                </a:lnTo>
                <a:lnTo>
                  <a:pt x="6524802" y="3160712"/>
                </a:lnTo>
                <a:lnTo>
                  <a:pt x="6540677" y="3201987"/>
                </a:lnTo>
                <a:lnTo>
                  <a:pt x="6554965" y="3248025"/>
                </a:lnTo>
                <a:lnTo>
                  <a:pt x="6566077" y="3300412"/>
                </a:lnTo>
                <a:lnTo>
                  <a:pt x="6574015" y="3360737"/>
                </a:lnTo>
                <a:lnTo>
                  <a:pt x="6575089" y="3383280"/>
                </a:lnTo>
                <a:lnTo>
                  <a:pt x="0" y="338328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EEE71-9CAD-C6F5-5614-84DB44AB8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74720"/>
            <a:ext cx="6577170" cy="3383280"/>
          </a:xfrm>
          <a:custGeom>
            <a:avLst/>
            <a:gdLst/>
            <a:ahLst/>
            <a:cxnLst/>
            <a:rect l="l" t="t" r="r" b="b"/>
            <a:pathLst>
              <a:path w="6577190" h="3383280">
                <a:moveTo>
                  <a:pt x="0" y="0"/>
                </a:moveTo>
                <a:lnTo>
                  <a:pt x="6575040" y="0"/>
                </a:lnTo>
                <a:lnTo>
                  <a:pt x="6574015" y="22542"/>
                </a:lnTo>
                <a:lnTo>
                  <a:pt x="6566077" y="82867"/>
                </a:lnTo>
                <a:lnTo>
                  <a:pt x="6554965" y="135255"/>
                </a:lnTo>
                <a:lnTo>
                  <a:pt x="6540677" y="181292"/>
                </a:lnTo>
                <a:lnTo>
                  <a:pt x="6524802" y="222567"/>
                </a:lnTo>
                <a:lnTo>
                  <a:pt x="6505752" y="262255"/>
                </a:lnTo>
                <a:lnTo>
                  <a:pt x="6467652" y="336867"/>
                </a:lnTo>
                <a:lnTo>
                  <a:pt x="6450190" y="373380"/>
                </a:lnTo>
                <a:lnTo>
                  <a:pt x="6432727" y="416242"/>
                </a:lnTo>
                <a:lnTo>
                  <a:pt x="6418440" y="460692"/>
                </a:lnTo>
                <a:lnTo>
                  <a:pt x="6408915" y="513080"/>
                </a:lnTo>
                <a:lnTo>
                  <a:pt x="6399390" y="573405"/>
                </a:lnTo>
                <a:lnTo>
                  <a:pt x="6397802" y="641667"/>
                </a:lnTo>
                <a:lnTo>
                  <a:pt x="6399390" y="711517"/>
                </a:lnTo>
                <a:lnTo>
                  <a:pt x="6408915" y="770255"/>
                </a:lnTo>
                <a:lnTo>
                  <a:pt x="6418440" y="822642"/>
                </a:lnTo>
                <a:lnTo>
                  <a:pt x="6432727" y="868680"/>
                </a:lnTo>
                <a:lnTo>
                  <a:pt x="6450190" y="911542"/>
                </a:lnTo>
                <a:lnTo>
                  <a:pt x="6467652" y="949642"/>
                </a:lnTo>
                <a:lnTo>
                  <a:pt x="6505752" y="1024255"/>
                </a:lnTo>
                <a:lnTo>
                  <a:pt x="6524802" y="1062355"/>
                </a:lnTo>
                <a:lnTo>
                  <a:pt x="6540677" y="1105217"/>
                </a:lnTo>
                <a:lnTo>
                  <a:pt x="6554965" y="1151255"/>
                </a:lnTo>
                <a:lnTo>
                  <a:pt x="6566077" y="1203642"/>
                </a:lnTo>
                <a:lnTo>
                  <a:pt x="6574015" y="1263967"/>
                </a:lnTo>
                <a:lnTo>
                  <a:pt x="6577190" y="1332230"/>
                </a:lnTo>
                <a:lnTo>
                  <a:pt x="6574015" y="1400492"/>
                </a:lnTo>
                <a:lnTo>
                  <a:pt x="6566077" y="1460817"/>
                </a:lnTo>
                <a:lnTo>
                  <a:pt x="6554965" y="1513205"/>
                </a:lnTo>
                <a:lnTo>
                  <a:pt x="6540677" y="1559242"/>
                </a:lnTo>
                <a:lnTo>
                  <a:pt x="6524802" y="1600517"/>
                </a:lnTo>
                <a:lnTo>
                  <a:pt x="6505752" y="1640205"/>
                </a:lnTo>
                <a:lnTo>
                  <a:pt x="6486702" y="1675130"/>
                </a:lnTo>
                <a:lnTo>
                  <a:pt x="6467652" y="1711642"/>
                </a:lnTo>
                <a:lnTo>
                  <a:pt x="6450190" y="1751330"/>
                </a:lnTo>
                <a:lnTo>
                  <a:pt x="6432727" y="1794192"/>
                </a:lnTo>
                <a:lnTo>
                  <a:pt x="6418440" y="1838642"/>
                </a:lnTo>
                <a:lnTo>
                  <a:pt x="6408915" y="1891030"/>
                </a:lnTo>
                <a:lnTo>
                  <a:pt x="6399390" y="1951355"/>
                </a:lnTo>
                <a:lnTo>
                  <a:pt x="6397802" y="2019617"/>
                </a:lnTo>
                <a:lnTo>
                  <a:pt x="6399390" y="2087880"/>
                </a:lnTo>
                <a:lnTo>
                  <a:pt x="6408915" y="2148205"/>
                </a:lnTo>
                <a:lnTo>
                  <a:pt x="6418440" y="2200592"/>
                </a:lnTo>
                <a:lnTo>
                  <a:pt x="6432727" y="2246630"/>
                </a:lnTo>
                <a:lnTo>
                  <a:pt x="6450190" y="2287905"/>
                </a:lnTo>
                <a:lnTo>
                  <a:pt x="6467652" y="2327592"/>
                </a:lnTo>
                <a:lnTo>
                  <a:pt x="6486702" y="2365692"/>
                </a:lnTo>
                <a:lnTo>
                  <a:pt x="6505752" y="2402205"/>
                </a:lnTo>
                <a:lnTo>
                  <a:pt x="6524802" y="2440305"/>
                </a:lnTo>
                <a:lnTo>
                  <a:pt x="6540677" y="2481580"/>
                </a:lnTo>
                <a:lnTo>
                  <a:pt x="6554965" y="2529205"/>
                </a:lnTo>
                <a:lnTo>
                  <a:pt x="6566077" y="2581592"/>
                </a:lnTo>
                <a:lnTo>
                  <a:pt x="6574015" y="2638742"/>
                </a:lnTo>
                <a:lnTo>
                  <a:pt x="6577190" y="2708592"/>
                </a:lnTo>
                <a:lnTo>
                  <a:pt x="6574015" y="2776855"/>
                </a:lnTo>
                <a:lnTo>
                  <a:pt x="6566077" y="2837180"/>
                </a:lnTo>
                <a:lnTo>
                  <a:pt x="6554965" y="2886392"/>
                </a:lnTo>
                <a:lnTo>
                  <a:pt x="6540677" y="2932430"/>
                </a:lnTo>
                <a:lnTo>
                  <a:pt x="6524802" y="2973705"/>
                </a:lnTo>
                <a:lnTo>
                  <a:pt x="6507340" y="3013392"/>
                </a:lnTo>
                <a:lnTo>
                  <a:pt x="6489877" y="3048317"/>
                </a:lnTo>
                <a:lnTo>
                  <a:pt x="6470827" y="3086417"/>
                </a:lnTo>
                <a:lnTo>
                  <a:pt x="6451777" y="3122930"/>
                </a:lnTo>
                <a:lnTo>
                  <a:pt x="6435902" y="3165792"/>
                </a:lnTo>
                <a:lnTo>
                  <a:pt x="6420027" y="3208655"/>
                </a:lnTo>
                <a:lnTo>
                  <a:pt x="6410502" y="3261042"/>
                </a:lnTo>
                <a:lnTo>
                  <a:pt x="6402565" y="3316605"/>
                </a:lnTo>
                <a:lnTo>
                  <a:pt x="6397802" y="3383280"/>
                </a:lnTo>
                <a:lnTo>
                  <a:pt x="0" y="3383280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B55CD0-BC42-CE84-2271-1B84318AA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913" y="2460171"/>
            <a:ext cx="4604657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Evergreen with dull green leaves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Pubescent / leaves are fuzzy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Growth is always at the end of the stems, center of plant has no foliage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Flowers in many different colors  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Flowers form in groups/clusters </a:t>
            </a:r>
          </a:p>
        </p:txBody>
      </p:sp>
    </p:spTree>
    <p:extLst>
      <p:ext uri="{BB962C8B-B14F-4D97-AF65-F5344CB8AC3E}">
        <p14:creationId xmlns:p14="http://schemas.microsoft.com/office/powerpoint/2010/main" val="1072126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578294-C359-4F70-B076-FA2EA2590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boxwood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0EA01C-7F9F-41A9-AC23-10FEFCB9E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FC831-33ED-F573-A6F1-494B0E25C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Opposite leaves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Has a distinct (often unpleasant) smell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Often square with stem groove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The midrib on the bottom of the leaf is often white (most varieties)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230D37-1631-F884-26F7-48BC1FCD2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2019" y="2835154"/>
            <a:ext cx="3050874" cy="4022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4E396-EEDC-421F-8F72-A34ECF99D6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56B7AC-8991-4B6B-92E2-9EBB80DB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718E3-730E-D382-2D91-7AF87465E8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-1"/>
            <a:ext cx="4064257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79" y="10"/>
            <a:ext cx="3906925" cy="6857990"/>
          </a:xfrm>
          <a:custGeom>
            <a:avLst/>
            <a:gdLst/>
            <a:ahLst/>
            <a:cxnLst/>
            <a:rect l="l" t="t" r="r" b="b"/>
            <a:pathLst>
              <a:path w="3906925" h="6858000">
                <a:moveTo>
                  <a:pt x="0" y="0"/>
                </a:moveTo>
                <a:lnTo>
                  <a:pt x="3727537" y="0"/>
                </a:lnTo>
                <a:lnTo>
                  <a:pt x="3732300" y="66675"/>
                </a:lnTo>
                <a:lnTo>
                  <a:pt x="3740237" y="122237"/>
                </a:lnTo>
                <a:lnTo>
                  <a:pt x="3749762" y="174625"/>
                </a:lnTo>
                <a:lnTo>
                  <a:pt x="3765637" y="217487"/>
                </a:lnTo>
                <a:lnTo>
                  <a:pt x="3781512" y="260350"/>
                </a:lnTo>
                <a:lnTo>
                  <a:pt x="3800562" y="296862"/>
                </a:lnTo>
                <a:lnTo>
                  <a:pt x="3819612" y="334962"/>
                </a:lnTo>
                <a:lnTo>
                  <a:pt x="3837075" y="369887"/>
                </a:lnTo>
                <a:lnTo>
                  <a:pt x="3854537" y="409575"/>
                </a:lnTo>
                <a:lnTo>
                  <a:pt x="3870412" y="450850"/>
                </a:lnTo>
                <a:lnTo>
                  <a:pt x="3884700" y="496887"/>
                </a:lnTo>
                <a:lnTo>
                  <a:pt x="3895812" y="546100"/>
                </a:lnTo>
                <a:lnTo>
                  <a:pt x="3903750" y="606425"/>
                </a:lnTo>
                <a:lnTo>
                  <a:pt x="3906925" y="673100"/>
                </a:lnTo>
                <a:lnTo>
                  <a:pt x="3903750" y="744537"/>
                </a:lnTo>
                <a:lnTo>
                  <a:pt x="3895812" y="801687"/>
                </a:lnTo>
                <a:lnTo>
                  <a:pt x="3884700" y="854075"/>
                </a:lnTo>
                <a:lnTo>
                  <a:pt x="3870412" y="901700"/>
                </a:lnTo>
                <a:lnTo>
                  <a:pt x="3854537" y="942975"/>
                </a:lnTo>
                <a:lnTo>
                  <a:pt x="3835487" y="981075"/>
                </a:lnTo>
                <a:lnTo>
                  <a:pt x="3816437" y="1017587"/>
                </a:lnTo>
                <a:lnTo>
                  <a:pt x="3797387" y="1055687"/>
                </a:lnTo>
                <a:lnTo>
                  <a:pt x="3779925" y="1095375"/>
                </a:lnTo>
                <a:lnTo>
                  <a:pt x="3762462" y="1136650"/>
                </a:lnTo>
                <a:lnTo>
                  <a:pt x="3748175" y="1182687"/>
                </a:lnTo>
                <a:lnTo>
                  <a:pt x="3738650" y="1235075"/>
                </a:lnTo>
                <a:lnTo>
                  <a:pt x="3729125" y="1295400"/>
                </a:lnTo>
                <a:lnTo>
                  <a:pt x="3727537" y="1363662"/>
                </a:lnTo>
                <a:lnTo>
                  <a:pt x="3729125" y="1431925"/>
                </a:lnTo>
                <a:lnTo>
                  <a:pt x="3738650" y="1492250"/>
                </a:lnTo>
                <a:lnTo>
                  <a:pt x="3748175" y="1544637"/>
                </a:lnTo>
                <a:lnTo>
                  <a:pt x="3762462" y="1589087"/>
                </a:lnTo>
                <a:lnTo>
                  <a:pt x="3779925" y="1631950"/>
                </a:lnTo>
                <a:lnTo>
                  <a:pt x="3797387" y="1671637"/>
                </a:lnTo>
                <a:lnTo>
                  <a:pt x="3816437" y="1708150"/>
                </a:lnTo>
                <a:lnTo>
                  <a:pt x="3835487" y="1743075"/>
                </a:lnTo>
                <a:lnTo>
                  <a:pt x="3854537" y="1782762"/>
                </a:lnTo>
                <a:lnTo>
                  <a:pt x="3870412" y="1824037"/>
                </a:lnTo>
                <a:lnTo>
                  <a:pt x="3884700" y="1870075"/>
                </a:lnTo>
                <a:lnTo>
                  <a:pt x="3895812" y="1922462"/>
                </a:lnTo>
                <a:lnTo>
                  <a:pt x="3903750" y="1982787"/>
                </a:lnTo>
                <a:lnTo>
                  <a:pt x="3906925" y="2051050"/>
                </a:lnTo>
                <a:lnTo>
                  <a:pt x="3903750" y="2119312"/>
                </a:lnTo>
                <a:lnTo>
                  <a:pt x="3895812" y="2179637"/>
                </a:lnTo>
                <a:lnTo>
                  <a:pt x="3884700" y="2232025"/>
                </a:lnTo>
                <a:lnTo>
                  <a:pt x="3870412" y="2278062"/>
                </a:lnTo>
                <a:lnTo>
                  <a:pt x="3854537" y="2319337"/>
                </a:lnTo>
                <a:lnTo>
                  <a:pt x="3835487" y="2359025"/>
                </a:lnTo>
                <a:lnTo>
                  <a:pt x="3816437" y="2395537"/>
                </a:lnTo>
                <a:lnTo>
                  <a:pt x="3797387" y="2433637"/>
                </a:lnTo>
                <a:lnTo>
                  <a:pt x="3779925" y="2471737"/>
                </a:lnTo>
                <a:lnTo>
                  <a:pt x="3762462" y="2513012"/>
                </a:lnTo>
                <a:lnTo>
                  <a:pt x="3748175" y="2560637"/>
                </a:lnTo>
                <a:lnTo>
                  <a:pt x="3738650" y="2613025"/>
                </a:lnTo>
                <a:lnTo>
                  <a:pt x="3729125" y="2671762"/>
                </a:lnTo>
                <a:lnTo>
                  <a:pt x="3727537" y="2741612"/>
                </a:lnTo>
                <a:lnTo>
                  <a:pt x="3729125" y="2809875"/>
                </a:lnTo>
                <a:lnTo>
                  <a:pt x="3738650" y="2868612"/>
                </a:lnTo>
                <a:lnTo>
                  <a:pt x="3748175" y="2922587"/>
                </a:lnTo>
                <a:lnTo>
                  <a:pt x="3762462" y="2967037"/>
                </a:lnTo>
                <a:lnTo>
                  <a:pt x="3779925" y="3009900"/>
                </a:lnTo>
                <a:lnTo>
                  <a:pt x="3797387" y="3046412"/>
                </a:lnTo>
                <a:lnTo>
                  <a:pt x="3816437" y="3084512"/>
                </a:lnTo>
                <a:lnTo>
                  <a:pt x="3835487" y="3121025"/>
                </a:lnTo>
                <a:lnTo>
                  <a:pt x="3854537" y="3160712"/>
                </a:lnTo>
                <a:lnTo>
                  <a:pt x="3870412" y="3201987"/>
                </a:lnTo>
                <a:lnTo>
                  <a:pt x="3884700" y="3248025"/>
                </a:lnTo>
                <a:lnTo>
                  <a:pt x="3895812" y="3300412"/>
                </a:lnTo>
                <a:lnTo>
                  <a:pt x="3903750" y="3360737"/>
                </a:lnTo>
                <a:lnTo>
                  <a:pt x="3906925" y="3427412"/>
                </a:lnTo>
                <a:lnTo>
                  <a:pt x="3903750" y="3497262"/>
                </a:lnTo>
                <a:lnTo>
                  <a:pt x="3895812" y="3557587"/>
                </a:lnTo>
                <a:lnTo>
                  <a:pt x="3884700" y="3609975"/>
                </a:lnTo>
                <a:lnTo>
                  <a:pt x="3870412" y="3656012"/>
                </a:lnTo>
                <a:lnTo>
                  <a:pt x="3854537" y="3697287"/>
                </a:lnTo>
                <a:lnTo>
                  <a:pt x="3835487" y="3736975"/>
                </a:lnTo>
                <a:lnTo>
                  <a:pt x="3797387" y="3811587"/>
                </a:lnTo>
                <a:lnTo>
                  <a:pt x="3779925" y="3848100"/>
                </a:lnTo>
                <a:lnTo>
                  <a:pt x="3762462" y="3890962"/>
                </a:lnTo>
                <a:lnTo>
                  <a:pt x="3748175" y="3935412"/>
                </a:lnTo>
                <a:lnTo>
                  <a:pt x="3738650" y="3987800"/>
                </a:lnTo>
                <a:lnTo>
                  <a:pt x="3729125" y="4048125"/>
                </a:lnTo>
                <a:lnTo>
                  <a:pt x="3727537" y="4116387"/>
                </a:lnTo>
                <a:lnTo>
                  <a:pt x="3729125" y="4186237"/>
                </a:lnTo>
                <a:lnTo>
                  <a:pt x="3738650" y="4244975"/>
                </a:lnTo>
                <a:lnTo>
                  <a:pt x="3748175" y="4297362"/>
                </a:lnTo>
                <a:lnTo>
                  <a:pt x="3762462" y="4343400"/>
                </a:lnTo>
                <a:lnTo>
                  <a:pt x="3779925" y="4386262"/>
                </a:lnTo>
                <a:lnTo>
                  <a:pt x="3797387" y="4424362"/>
                </a:lnTo>
                <a:lnTo>
                  <a:pt x="3835487" y="4498975"/>
                </a:lnTo>
                <a:lnTo>
                  <a:pt x="3854537" y="4537075"/>
                </a:lnTo>
                <a:lnTo>
                  <a:pt x="3870412" y="4579937"/>
                </a:lnTo>
                <a:lnTo>
                  <a:pt x="3884700" y="4625975"/>
                </a:lnTo>
                <a:lnTo>
                  <a:pt x="3895812" y="4678362"/>
                </a:lnTo>
                <a:lnTo>
                  <a:pt x="3903750" y="4738687"/>
                </a:lnTo>
                <a:lnTo>
                  <a:pt x="3906925" y="4806950"/>
                </a:lnTo>
                <a:lnTo>
                  <a:pt x="3903750" y="4875212"/>
                </a:lnTo>
                <a:lnTo>
                  <a:pt x="3895812" y="4935537"/>
                </a:lnTo>
                <a:lnTo>
                  <a:pt x="3884700" y="4987925"/>
                </a:lnTo>
                <a:lnTo>
                  <a:pt x="3870412" y="5033962"/>
                </a:lnTo>
                <a:lnTo>
                  <a:pt x="3854537" y="5075237"/>
                </a:lnTo>
                <a:lnTo>
                  <a:pt x="3835487" y="5114925"/>
                </a:lnTo>
                <a:lnTo>
                  <a:pt x="3816437" y="5149850"/>
                </a:lnTo>
                <a:lnTo>
                  <a:pt x="3797387" y="5186362"/>
                </a:lnTo>
                <a:lnTo>
                  <a:pt x="3779925" y="5226050"/>
                </a:lnTo>
                <a:lnTo>
                  <a:pt x="3762462" y="5268912"/>
                </a:lnTo>
                <a:lnTo>
                  <a:pt x="3748175" y="5313362"/>
                </a:lnTo>
                <a:lnTo>
                  <a:pt x="3738650" y="5365750"/>
                </a:lnTo>
                <a:lnTo>
                  <a:pt x="3729125" y="5426075"/>
                </a:lnTo>
                <a:lnTo>
                  <a:pt x="3727537" y="5494337"/>
                </a:lnTo>
                <a:lnTo>
                  <a:pt x="3729125" y="5562600"/>
                </a:lnTo>
                <a:lnTo>
                  <a:pt x="3738650" y="5622925"/>
                </a:lnTo>
                <a:lnTo>
                  <a:pt x="3748175" y="5675312"/>
                </a:lnTo>
                <a:lnTo>
                  <a:pt x="3762462" y="5721350"/>
                </a:lnTo>
                <a:lnTo>
                  <a:pt x="3779925" y="5762625"/>
                </a:lnTo>
                <a:lnTo>
                  <a:pt x="3797387" y="5802312"/>
                </a:lnTo>
                <a:lnTo>
                  <a:pt x="3816437" y="5840412"/>
                </a:lnTo>
                <a:lnTo>
                  <a:pt x="3835487" y="5876925"/>
                </a:lnTo>
                <a:lnTo>
                  <a:pt x="3854537" y="5915025"/>
                </a:lnTo>
                <a:lnTo>
                  <a:pt x="3870412" y="5956300"/>
                </a:lnTo>
                <a:lnTo>
                  <a:pt x="3884700" y="6003925"/>
                </a:lnTo>
                <a:lnTo>
                  <a:pt x="3895812" y="6056312"/>
                </a:lnTo>
                <a:lnTo>
                  <a:pt x="3903750" y="6113462"/>
                </a:lnTo>
                <a:lnTo>
                  <a:pt x="3906925" y="6183312"/>
                </a:lnTo>
                <a:lnTo>
                  <a:pt x="3903750" y="6251575"/>
                </a:lnTo>
                <a:lnTo>
                  <a:pt x="3895812" y="6311900"/>
                </a:lnTo>
                <a:lnTo>
                  <a:pt x="3884700" y="6361112"/>
                </a:lnTo>
                <a:lnTo>
                  <a:pt x="3870412" y="6407150"/>
                </a:lnTo>
                <a:lnTo>
                  <a:pt x="3854537" y="6448425"/>
                </a:lnTo>
                <a:lnTo>
                  <a:pt x="3837075" y="6488112"/>
                </a:lnTo>
                <a:lnTo>
                  <a:pt x="3819612" y="6523037"/>
                </a:lnTo>
                <a:lnTo>
                  <a:pt x="3800562" y="6561137"/>
                </a:lnTo>
                <a:lnTo>
                  <a:pt x="3781512" y="6597650"/>
                </a:lnTo>
                <a:lnTo>
                  <a:pt x="3765637" y="6640512"/>
                </a:lnTo>
                <a:lnTo>
                  <a:pt x="3749762" y="6683375"/>
                </a:lnTo>
                <a:lnTo>
                  <a:pt x="3740237" y="6735762"/>
                </a:lnTo>
                <a:lnTo>
                  <a:pt x="3732300" y="6791325"/>
                </a:lnTo>
                <a:lnTo>
                  <a:pt x="372753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7CC7D8E-EFA5-4077-A4F3-6CA7CE124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4502" y="0"/>
            <a:ext cx="4287499" cy="6858000"/>
          </a:xfrm>
          <a:custGeom>
            <a:avLst/>
            <a:gdLst>
              <a:gd name="connsiteX0" fmla="*/ 0 w 4287499"/>
              <a:gd name="connsiteY0" fmla="*/ 0 h 6858000"/>
              <a:gd name="connsiteX1" fmla="*/ 4287499 w 4287499"/>
              <a:gd name="connsiteY1" fmla="*/ 0 h 6858000"/>
              <a:gd name="connsiteX2" fmla="*/ 4287499 w 4287499"/>
              <a:gd name="connsiteY2" fmla="*/ 6858000 h 6858000"/>
              <a:gd name="connsiteX3" fmla="*/ 0 w 4287499"/>
              <a:gd name="connsiteY3" fmla="*/ 6858000 h 6858000"/>
              <a:gd name="connsiteX4" fmla="*/ 4763 w 4287499"/>
              <a:gd name="connsiteY4" fmla="*/ 6791325 h 6858000"/>
              <a:gd name="connsiteX5" fmla="*/ 12700 w 4287499"/>
              <a:gd name="connsiteY5" fmla="*/ 6735762 h 6858000"/>
              <a:gd name="connsiteX6" fmla="*/ 22225 w 4287499"/>
              <a:gd name="connsiteY6" fmla="*/ 6683375 h 6858000"/>
              <a:gd name="connsiteX7" fmla="*/ 38100 w 4287499"/>
              <a:gd name="connsiteY7" fmla="*/ 6640512 h 6858000"/>
              <a:gd name="connsiteX8" fmla="*/ 53975 w 4287499"/>
              <a:gd name="connsiteY8" fmla="*/ 6597650 h 6858000"/>
              <a:gd name="connsiteX9" fmla="*/ 73025 w 4287499"/>
              <a:gd name="connsiteY9" fmla="*/ 6561137 h 6858000"/>
              <a:gd name="connsiteX10" fmla="*/ 92075 w 4287499"/>
              <a:gd name="connsiteY10" fmla="*/ 6523037 h 6858000"/>
              <a:gd name="connsiteX11" fmla="*/ 109538 w 4287499"/>
              <a:gd name="connsiteY11" fmla="*/ 6488112 h 6858000"/>
              <a:gd name="connsiteX12" fmla="*/ 127000 w 4287499"/>
              <a:gd name="connsiteY12" fmla="*/ 6448425 h 6858000"/>
              <a:gd name="connsiteX13" fmla="*/ 142875 w 4287499"/>
              <a:gd name="connsiteY13" fmla="*/ 6407150 h 6858000"/>
              <a:gd name="connsiteX14" fmla="*/ 157163 w 4287499"/>
              <a:gd name="connsiteY14" fmla="*/ 6361112 h 6858000"/>
              <a:gd name="connsiteX15" fmla="*/ 168275 w 4287499"/>
              <a:gd name="connsiteY15" fmla="*/ 6311900 h 6858000"/>
              <a:gd name="connsiteX16" fmla="*/ 176213 w 4287499"/>
              <a:gd name="connsiteY16" fmla="*/ 6251575 h 6858000"/>
              <a:gd name="connsiteX17" fmla="*/ 179388 w 4287499"/>
              <a:gd name="connsiteY17" fmla="*/ 6183312 h 6858000"/>
              <a:gd name="connsiteX18" fmla="*/ 176213 w 4287499"/>
              <a:gd name="connsiteY18" fmla="*/ 6113462 h 6858000"/>
              <a:gd name="connsiteX19" fmla="*/ 168275 w 4287499"/>
              <a:gd name="connsiteY19" fmla="*/ 6056312 h 6858000"/>
              <a:gd name="connsiteX20" fmla="*/ 157163 w 4287499"/>
              <a:gd name="connsiteY20" fmla="*/ 6003925 h 6858000"/>
              <a:gd name="connsiteX21" fmla="*/ 142875 w 4287499"/>
              <a:gd name="connsiteY21" fmla="*/ 5956300 h 6858000"/>
              <a:gd name="connsiteX22" fmla="*/ 127000 w 4287499"/>
              <a:gd name="connsiteY22" fmla="*/ 5915025 h 6858000"/>
              <a:gd name="connsiteX23" fmla="*/ 107950 w 4287499"/>
              <a:gd name="connsiteY23" fmla="*/ 5876925 h 6858000"/>
              <a:gd name="connsiteX24" fmla="*/ 88900 w 4287499"/>
              <a:gd name="connsiteY24" fmla="*/ 5840412 h 6858000"/>
              <a:gd name="connsiteX25" fmla="*/ 69850 w 4287499"/>
              <a:gd name="connsiteY25" fmla="*/ 5802312 h 6858000"/>
              <a:gd name="connsiteX26" fmla="*/ 52388 w 4287499"/>
              <a:gd name="connsiteY26" fmla="*/ 5762625 h 6858000"/>
              <a:gd name="connsiteX27" fmla="*/ 34925 w 4287499"/>
              <a:gd name="connsiteY27" fmla="*/ 5721350 h 6858000"/>
              <a:gd name="connsiteX28" fmla="*/ 20638 w 4287499"/>
              <a:gd name="connsiteY28" fmla="*/ 5675312 h 6858000"/>
              <a:gd name="connsiteX29" fmla="*/ 11113 w 4287499"/>
              <a:gd name="connsiteY29" fmla="*/ 5622925 h 6858000"/>
              <a:gd name="connsiteX30" fmla="*/ 1588 w 4287499"/>
              <a:gd name="connsiteY30" fmla="*/ 5562600 h 6858000"/>
              <a:gd name="connsiteX31" fmla="*/ 0 w 4287499"/>
              <a:gd name="connsiteY31" fmla="*/ 5494337 h 6858000"/>
              <a:gd name="connsiteX32" fmla="*/ 1588 w 4287499"/>
              <a:gd name="connsiteY32" fmla="*/ 5426075 h 6858000"/>
              <a:gd name="connsiteX33" fmla="*/ 11113 w 4287499"/>
              <a:gd name="connsiteY33" fmla="*/ 5365750 h 6858000"/>
              <a:gd name="connsiteX34" fmla="*/ 20638 w 4287499"/>
              <a:gd name="connsiteY34" fmla="*/ 5313362 h 6858000"/>
              <a:gd name="connsiteX35" fmla="*/ 34925 w 4287499"/>
              <a:gd name="connsiteY35" fmla="*/ 5268912 h 6858000"/>
              <a:gd name="connsiteX36" fmla="*/ 52388 w 4287499"/>
              <a:gd name="connsiteY36" fmla="*/ 5226050 h 6858000"/>
              <a:gd name="connsiteX37" fmla="*/ 69850 w 4287499"/>
              <a:gd name="connsiteY37" fmla="*/ 5186362 h 6858000"/>
              <a:gd name="connsiteX38" fmla="*/ 88900 w 4287499"/>
              <a:gd name="connsiteY38" fmla="*/ 5149850 h 6858000"/>
              <a:gd name="connsiteX39" fmla="*/ 107950 w 4287499"/>
              <a:gd name="connsiteY39" fmla="*/ 5114925 h 6858000"/>
              <a:gd name="connsiteX40" fmla="*/ 127000 w 4287499"/>
              <a:gd name="connsiteY40" fmla="*/ 5075237 h 6858000"/>
              <a:gd name="connsiteX41" fmla="*/ 142875 w 4287499"/>
              <a:gd name="connsiteY41" fmla="*/ 5033962 h 6858000"/>
              <a:gd name="connsiteX42" fmla="*/ 157163 w 4287499"/>
              <a:gd name="connsiteY42" fmla="*/ 4987925 h 6858000"/>
              <a:gd name="connsiteX43" fmla="*/ 168275 w 4287499"/>
              <a:gd name="connsiteY43" fmla="*/ 4935537 h 6858000"/>
              <a:gd name="connsiteX44" fmla="*/ 176213 w 4287499"/>
              <a:gd name="connsiteY44" fmla="*/ 4875212 h 6858000"/>
              <a:gd name="connsiteX45" fmla="*/ 179388 w 4287499"/>
              <a:gd name="connsiteY45" fmla="*/ 4806950 h 6858000"/>
              <a:gd name="connsiteX46" fmla="*/ 176213 w 4287499"/>
              <a:gd name="connsiteY46" fmla="*/ 4738687 h 6858000"/>
              <a:gd name="connsiteX47" fmla="*/ 168275 w 4287499"/>
              <a:gd name="connsiteY47" fmla="*/ 4678362 h 6858000"/>
              <a:gd name="connsiteX48" fmla="*/ 157163 w 4287499"/>
              <a:gd name="connsiteY48" fmla="*/ 4625975 h 6858000"/>
              <a:gd name="connsiteX49" fmla="*/ 142875 w 4287499"/>
              <a:gd name="connsiteY49" fmla="*/ 4579937 h 6858000"/>
              <a:gd name="connsiteX50" fmla="*/ 127000 w 4287499"/>
              <a:gd name="connsiteY50" fmla="*/ 4537075 h 6858000"/>
              <a:gd name="connsiteX51" fmla="*/ 107950 w 4287499"/>
              <a:gd name="connsiteY51" fmla="*/ 4498975 h 6858000"/>
              <a:gd name="connsiteX52" fmla="*/ 69850 w 4287499"/>
              <a:gd name="connsiteY52" fmla="*/ 4424362 h 6858000"/>
              <a:gd name="connsiteX53" fmla="*/ 52388 w 4287499"/>
              <a:gd name="connsiteY53" fmla="*/ 4386262 h 6858000"/>
              <a:gd name="connsiteX54" fmla="*/ 34925 w 4287499"/>
              <a:gd name="connsiteY54" fmla="*/ 4343400 h 6858000"/>
              <a:gd name="connsiteX55" fmla="*/ 20638 w 4287499"/>
              <a:gd name="connsiteY55" fmla="*/ 4297362 h 6858000"/>
              <a:gd name="connsiteX56" fmla="*/ 11113 w 4287499"/>
              <a:gd name="connsiteY56" fmla="*/ 4244975 h 6858000"/>
              <a:gd name="connsiteX57" fmla="*/ 1588 w 4287499"/>
              <a:gd name="connsiteY57" fmla="*/ 4186237 h 6858000"/>
              <a:gd name="connsiteX58" fmla="*/ 0 w 4287499"/>
              <a:gd name="connsiteY58" fmla="*/ 4116387 h 6858000"/>
              <a:gd name="connsiteX59" fmla="*/ 1588 w 4287499"/>
              <a:gd name="connsiteY59" fmla="*/ 4048125 h 6858000"/>
              <a:gd name="connsiteX60" fmla="*/ 11113 w 4287499"/>
              <a:gd name="connsiteY60" fmla="*/ 3987800 h 6858000"/>
              <a:gd name="connsiteX61" fmla="*/ 20638 w 4287499"/>
              <a:gd name="connsiteY61" fmla="*/ 3935412 h 6858000"/>
              <a:gd name="connsiteX62" fmla="*/ 34925 w 4287499"/>
              <a:gd name="connsiteY62" fmla="*/ 3890962 h 6858000"/>
              <a:gd name="connsiteX63" fmla="*/ 52388 w 4287499"/>
              <a:gd name="connsiteY63" fmla="*/ 3848100 h 6858000"/>
              <a:gd name="connsiteX64" fmla="*/ 69850 w 4287499"/>
              <a:gd name="connsiteY64" fmla="*/ 3811587 h 6858000"/>
              <a:gd name="connsiteX65" fmla="*/ 107950 w 4287499"/>
              <a:gd name="connsiteY65" fmla="*/ 3736975 h 6858000"/>
              <a:gd name="connsiteX66" fmla="*/ 127000 w 4287499"/>
              <a:gd name="connsiteY66" fmla="*/ 3697287 h 6858000"/>
              <a:gd name="connsiteX67" fmla="*/ 142875 w 4287499"/>
              <a:gd name="connsiteY67" fmla="*/ 3656012 h 6858000"/>
              <a:gd name="connsiteX68" fmla="*/ 157163 w 4287499"/>
              <a:gd name="connsiteY68" fmla="*/ 3609975 h 6858000"/>
              <a:gd name="connsiteX69" fmla="*/ 168275 w 4287499"/>
              <a:gd name="connsiteY69" fmla="*/ 3557587 h 6858000"/>
              <a:gd name="connsiteX70" fmla="*/ 176213 w 4287499"/>
              <a:gd name="connsiteY70" fmla="*/ 3497262 h 6858000"/>
              <a:gd name="connsiteX71" fmla="*/ 179388 w 4287499"/>
              <a:gd name="connsiteY71" fmla="*/ 3427412 h 6858000"/>
              <a:gd name="connsiteX72" fmla="*/ 176213 w 4287499"/>
              <a:gd name="connsiteY72" fmla="*/ 3360737 h 6858000"/>
              <a:gd name="connsiteX73" fmla="*/ 168275 w 4287499"/>
              <a:gd name="connsiteY73" fmla="*/ 3300412 h 6858000"/>
              <a:gd name="connsiteX74" fmla="*/ 157163 w 4287499"/>
              <a:gd name="connsiteY74" fmla="*/ 3248025 h 6858000"/>
              <a:gd name="connsiteX75" fmla="*/ 142875 w 4287499"/>
              <a:gd name="connsiteY75" fmla="*/ 3201987 h 6858000"/>
              <a:gd name="connsiteX76" fmla="*/ 127000 w 4287499"/>
              <a:gd name="connsiteY76" fmla="*/ 3160712 h 6858000"/>
              <a:gd name="connsiteX77" fmla="*/ 107950 w 4287499"/>
              <a:gd name="connsiteY77" fmla="*/ 3121025 h 6858000"/>
              <a:gd name="connsiteX78" fmla="*/ 88900 w 4287499"/>
              <a:gd name="connsiteY78" fmla="*/ 3084512 h 6858000"/>
              <a:gd name="connsiteX79" fmla="*/ 69850 w 4287499"/>
              <a:gd name="connsiteY79" fmla="*/ 3046412 h 6858000"/>
              <a:gd name="connsiteX80" fmla="*/ 52388 w 4287499"/>
              <a:gd name="connsiteY80" fmla="*/ 3009900 h 6858000"/>
              <a:gd name="connsiteX81" fmla="*/ 34925 w 4287499"/>
              <a:gd name="connsiteY81" fmla="*/ 2967037 h 6858000"/>
              <a:gd name="connsiteX82" fmla="*/ 20638 w 4287499"/>
              <a:gd name="connsiteY82" fmla="*/ 2922587 h 6858000"/>
              <a:gd name="connsiteX83" fmla="*/ 11113 w 4287499"/>
              <a:gd name="connsiteY83" fmla="*/ 2868612 h 6858000"/>
              <a:gd name="connsiteX84" fmla="*/ 1588 w 4287499"/>
              <a:gd name="connsiteY84" fmla="*/ 2809875 h 6858000"/>
              <a:gd name="connsiteX85" fmla="*/ 0 w 4287499"/>
              <a:gd name="connsiteY85" fmla="*/ 2741612 h 6858000"/>
              <a:gd name="connsiteX86" fmla="*/ 1588 w 4287499"/>
              <a:gd name="connsiteY86" fmla="*/ 2671762 h 6858000"/>
              <a:gd name="connsiteX87" fmla="*/ 11113 w 4287499"/>
              <a:gd name="connsiteY87" fmla="*/ 2613025 h 6858000"/>
              <a:gd name="connsiteX88" fmla="*/ 20638 w 4287499"/>
              <a:gd name="connsiteY88" fmla="*/ 2560637 h 6858000"/>
              <a:gd name="connsiteX89" fmla="*/ 34925 w 4287499"/>
              <a:gd name="connsiteY89" fmla="*/ 2513012 h 6858000"/>
              <a:gd name="connsiteX90" fmla="*/ 52388 w 4287499"/>
              <a:gd name="connsiteY90" fmla="*/ 2471737 h 6858000"/>
              <a:gd name="connsiteX91" fmla="*/ 69850 w 4287499"/>
              <a:gd name="connsiteY91" fmla="*/ 2433637 h 6858000"/>
              <a:gd name="connsiteX92" fmla="*/ 88900 w 4287499"/>
              <a:gd name="connsiteY92" fmla="*/ 2395537 h 6858000"/>
              <a:gd name="connsiteX93" fmla="*/ 107950 w 4287499"/>
              <a:gd name="connsiteY93" fmla="*/ 2359025 h 6858000"/>
              <a:gd name="connsiteX94" fmla="*/ 127000 w 4287499"/>
              <a:gd name="connsiteY94" fmla="*/ 2319337 h 6858000"/>
              <a:gd name="connsiteX95" fmla="*/ 142875 w 4287499"/>
              <a:gd name="connsiteY95" fmla="*/ 2278062 h 6858000"/>
              <a:gd name="connsiteX96" fmla="*/ 157163 w 4287499"/>
              <a:gd name="connsiteY96" fmla="*/ 2232025 h 6858000"/>
              <a:gd name="connsiteX97" fmla="*/ 168275 w 4287499"/>
              <a:gd name="connsiteY97" fmla="*/ 2179637 h 6858000"/>
              <a:gd name="connsiteX98" fmla="*/ 176213 w 4287499"/>
              <a:gd name="connsiteY98" fmla="*/ 2119312 h 6858000"/>
              <a:gd name="connsiteX99" fmla="*/ 179388 w 4287499"/>
              <a:gd name="connsiteY99" fmla="*/ 2051050 h 6858000"/>
              <a:gd name="connsiteX100" fmla="*/ 176213 w 4287499"/>
              <a:gd name="connsiteY100" fmla="*/ 1982787 h 6858000"/>
              <a:gd name="connsiteX101" fmla="*/ 168275 w 4287499"/>
              <a:gd name="connsiteY101" fmla="*/ 1922462 h 6858000"/>
              <a:gd name="connsiteX102" fmla="*/ 157163 w 4287499"/>
              <a:gd name="connsiteY102" fmla="*/ 1870075 h 6858000"/>
              <a:gd name="connsiteX103" fmla="*/ 142875 w 4287499"/>
              <a:gd name="connsiteY103" fmla="*/ 1824037 h 6858000"/>
              <a:gd name="connsiteX104" fmla="*/ 127000 w 4287499"/>
              <a:gd name="connsiteY104" fmla="*/ 1782762 h 6858000"/>
              <a:gd name="connsiteX105" fmla="*/ 107950 w 4287499"/>
              <a:gd name="connsiteY105" fmla="*/ 1743075 h 6858000"/>
              <a:gd name="connsiteX106" fmla="*/ 88900 w 4287499"/>
              <a:gd name="connsiteY106" fmla="*/ 1708150 h 6858000"/>
              <a:gd name="connsiteX107" fmla="*/ 69850 w 4287499"/>
              <a:gd name="connsiteY107" fmla="*/ 1671637 h 6858000"/>
              <a:gd name="connsiteX108" fmla="*/ 52388 w 4287499"/>
              <a:gd name="connsiteY108" fmla="*/ 1631950 h 6858000"/>
              <a:gd name="connsiteX109" fmla="*/ 34925 w 4287499"/>
              <a:gd name="connsiteY109" fmla="*/ 1589087 h 6858000"/>
              <a:gd name="connsiteX110" fmla="*/ 20638 w 4287499"/>
              <a:gd name="connsiteY110" fmla="*/ 1544637 h 6858000"/>
              <a:gd name="connsiteX111" fmla="*/ 11113 w 4287499"/>
              <a:gd name="connsiteY111" fmla="*/ 1492250 h 6858000"/>
              <a:gd name="connsiteX112" fmla="*/ 1588 w 4287499"/>
              <a:gd name="connsiteY112" fmla="*/ 1431925 h 6858000"/>
              <a:gd name="connsiteX113" fmla="*/ 0 w 4287499"/>
              <a:gd name="connsiteY113" fmla="*/ 1363662 h 6858000"/>
              <a:gd name="connsiteX114" fmla="*/ 1588 w 4287499"/>
              <a:gd name="connsiteY114" fmla="*/ 1295400 h 6858000"/>
              <a:gd name="connsiteX115" fmla="*/ 11113 w 4287499"/>
              <a:gd name="connsiteY115" fmla="*/ 1235075 h 6858000"/>
              <a:gd name="connsiteX116" fmla="*/ 20638 w 4287499"/>
              <a:gd name="connsiteY116" fmla="*/ 1182687 h 6858000"/>
              <a:gd name="connsiteX117" fmla="*/ 34925 w 4287499"/>
              <a:gd name="connsiteY117" fmla="*/ 1136650 h 6858000"/>
              <a:gd name="connsiteX118" fmla="*/ 52388 w 4287499"/>
              <a:gd name="connsiteY118" fmla="*/ 1095375 h 6858000"/>
              <a:gd name="connsiteX119" fmla="*/ 69850 w 4287499"/>
              <a:gd name="connsiteY119" fmla="*/ 1055687 h 6858000"/>
              <a:gd name="connsiteX120" fmla="*/ 88900 w 4287499"/>
              <a:gd name="connsiteY120" fmla="*/ 1017587 h 6858000"/>
              <a:gd name="connsiteX121" fmla="*/ 107950 w 4287499"/>
              <a:gd name="connsiteY121" fmla="*/ 981075 h 6858000"/>
              <a:gd name="connsiteX122" fmla="*/ 127000 w 4287499"/>
              <a:gd name="connsiteY122" fmla="*/ 942975 h 6858000"/>
              <a:gd name="connsiteX123" fmla="*/ 142875 w 4287499"/>
              <a:gd name="connsiteY123" fmla="*/ 901700 h 6858000"/>
              <a:gd name="connsiteX124" fmla="*/ 157163 w 4287499"/>
              <a:gd name="connsiteY124" fmla="*/ 854075 h 6858000"/>
              <a:gd name="connsiteX125" fmla="*/ 168275 w 4287499"/>
              <a:gd name="connsiteY125" fmla="*/ 801687 h 6858000"/>
              <a:gd name="connsiteX126" fmla="*/ 176213 w 4287499"/>
              <a:gd name="connsiteY126" fmla="*/ 744537 h 6858000"/>
              <a:gd name="connsiteX127" fmla="*/ 179388 w 4287499"/>
              <a:gd name="connsiteY127" fmla="*/ 673100 h 6858000"/>
              <a:gd name="connsiteX128" fmla="*/ 176213 w 4287499"/>
              <a:gd name="connsiteY128" fmla="*/ 606425 h 6858000"/>
              <a:gd name="connsiteX129" fmla="*/ 168275 w 4287499"/>
              <a:gd name="connsiteY129" fmla="*/ 546100 h 6858000"/>
              <a:gd name="connsiteX130" fmla="*/ 157163 w 4287499"/>
              <a:gd name="connsiteY130" fmla="*/ 496887 h 6858000"/>
              <a:gd name="connsiteX131" fmla="*/ 142875 w 4287499"/>
              <a:gd name="connsiteY131" fmla="*/ 450850 h 6858000"/>
              <a:gd name="connsiteX132" fmla="*/ 127000 w 4287499"/>
              <a:gd name="connsiteY132" fmla="*/ 409575 h 6858000"/>
              <a:gd name="connsiteX133" fmla="*/ 109538 w 4287499"/>
              <a:gd name="connsiteY133" fmla="*/ 369887 h 6858000"/>
              <a:gd name="connsiteX134" fmla="*/ 92075 w 4287499"/>
              <a:gd name="connsiteY134" fmla="*/ 334962 h 6858000"/>
              <a:gd name="connsiteX135" fmla="*/ 73025 w 4287499"/>
              <a:gd name="connsiteY135" fmla="*/ 296862 h 6858000"/>
              <a:gd name="connsiteX136" fmla="*/ 53975 w 4287499"/>
              <a:gd name="connsiteY136" fmla="*/ 260350 h 6858000"/>
              <a:gd name="connsiteX137" fmla="*/ 38100 w 4287499"/>
              <a:gd name="connsiteY137" fmla="*/ 217487 h 6858000"/>
              <a:gd name="connsiteX138" fmla="*/ 22225 w 4287499"/>
              <a:gd name="connsiteY138" fmla="*/ 174625 h 6858000"/>
              <a:gd name="connsiteX139" fmla="*/ 12700 w 4287499"/>
              <a:gd name="connsiteY139" fmla="*/ 122237 h 6858000"/>
              <a:gd name="connsiteX140" fmla="*/ 4763 w 428749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87499" h="6858000">
                <a:moveTo>
                  <a:pt x="0" y="0"/>
                </a:moveTo>
                <a:lnTo>
                  <a:pt x="4287499" y="0"/>
                </a:lnTo>
                <a:lnTo>
                  <a:pt x="4287499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05" y="382384"/>
            <a:ext cx="3138245" cy="1821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Sasanqua camellia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23B44B-E180-6C9F-D934-446540B3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3205" y="2460171"/>
            <a:ext cx="3138246" cy="36262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Smaller than Japonica – 6-14 feet tall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Serrated, dark green leaves, leaves are also alternate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Plastic, Waxy feeling leaves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Curved petiole around bud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Delicate flowers with exposed stamen as the flower opens  </a:t>
            </a:r>
          </a:p>
        </p:txBody>
      </p:sp>
    </p:spTree>
    <p:extLst>
      <p:ext uri="{BB962C8B-B14F-4D97-AF65-F5344CB8AC3E}">
        <p14:creationId xmlns:p14="http://schemas.microsoft.com/office/powerpoint/2010/main" val="3974875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13658</TotalTime>
  <Words>1649</Words>
  <Application>Microsoft Office PowerPoint</Application>
  <PresentationFormat>Widescreen</PresentationFormat>
  <Paragraphs>299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Evergreen shrubs </vt:lpstr>
      <vt:lpstr>Glossy Abelia </vt:lpstr>
      <vt:lpstr>Japanese anisetree</vt:lpstr>
      <vt:lpstr>arborvitae</vt:lpstr>
      <vt:lpstr>Japanese aucuba</vt:lpstr>
      <vt:lpstr>azalea</vt:lpstr>
      <vt:lpstr>boxwood</vt:lpstr>
      <vt:lpstr>Sasanqua camellia</vt:lpstr>
      <vt:lpstr>Camellia, japonica  </vt:lpstr>
      <vt:lpstr>Japanese cleyera</vt:lpstr>
      <vt:lpstr>Cryptomeria </vt:lpstr>
      <vt:lpstr>distylium</vt:lpstr>
      <vt:lpstr>golden mop threadleaf False cypress </vt:lpstr>
      <vt:lpstr>Cape jasmine gardenia </vt:lpstr>
      <vt:lpstr>Indian hawthorn </vt:lpstr>
      <vt:lpstr>Carissa holly </vt:lpstr>
      <vt:lpstr>Chinese holly</vt:lpstr>
      <vt:lpstr>Compacta holly</vt:lpstr>
      <vt:lpstr>Dwarf burford holly</vt:lpstr>
      <vt:lpstr>Dwarf yaupon holly</vt:lpstr>
      <vt:lpstr>Helleri holly </vt:lpstr>
      <vt:lpstr>Sky pencil holly</vt:lpstr>
      <vt:lpstr>Savannah holly</vt:lpstr>
      <vt:lpstr>Weeping yaupon holly </vt:lpstr>
      <vt:lpstr>Ligustrum, sunshine</vt:lpstr>
      <vt:lpstr>loropetalum</vt:lpstr>
      <vt:lpstr>Leatherleaf mahonia</vt:lpstr>
      <vt:lpstr>Dwarf nandina </vt:lpstr>
      <vt:lpstr>nandina</vt:lpstr>
      <vt:lpstr>Tea olive osmanthus</vt:lpstr>
      <vt:lpstr>pieris</vt:lpstr>
      <vt:lpstr>Mugo pine</vt:lpstr>
      <vt:lpstr>Japanese pittosporum</vt:lpstr>
      <vt:lpstr>plumbago</vt:lpstr>
      <vt:lpstr>Variegated privet hedge </vt:lpstr>
      <vt:lpstr>rhododendron</vt:lpstr>
      <vt:lpstr>Sago palm</vt:lpstr>
      <vt:lpstr>Bayberry wax myrtle</vt:lpstr>
      <vt:lpstr>Plum yew</vt:lpstr>
      <vt:lpstr>Yucca (adams needle)</vt:lpstr>
      <vt:lpstr>Now let’s compare </vt:lpstr>
      <vt:lpstr>Now let’s compare </vt:lpstr>
      <vt:lpstr>Now let’s compare </vt:lpstr>
      <vt:lpstr>Now let’s compare </vt:lpstr>
      <vt:lpstr>Now let’s compare </vt:lpstr>
      <vt:lpstr>Now let’s compare 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2025-01-17T16:42:54Z</dcterms:modified>
</cp:coreProperties>
</file>