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3" r:id="rId3"/>
    <p:sldId id="418" r:id="rId4"/>
    <p:sldId id="442" r:id="rId5"/>
    <p:sldId id="314" r:id="rId6"/>
    <p:sldId id="423" r:id="rId7"/>
    <p:sldId id="322" r:id="rId8"/>
    <p:sldId id="440" r:id="rId9"/>
    <p:sldId id="441" r:id="rId10"/>
    <p:sldId id="427" r:id="rId11"/>
    <p:sldId id="265" r:id="rId12"/>
    <p:sldId id="273" r:id="rId13"/>
    <p:sldId id="288" r:id="rId14"/>
    <p:sldId id="355" r:id="rId15"/>
    <p:sldId id="44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E792C0CE-5579-4BE7-AC13-E07D08991C53}"/>
    <pc:docChg chg="delSld modSld">
      <pc:chgData name="Melissa Riley" userId="d5efca3b52404f59" providerId="LiveId" clId="{E792C0CE-5579-4BE7-AC13-E07D08991C53}" dt="2025-01-17T19:01:26.415" v="8" actId="20577"/>
      <pc:docMkLst>
        <pc:docMk/>
      </pc:docMkLst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48731464" sldId="25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654467835" sldId="25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033803780" sldId="259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3653360954" sldId="26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065339662" sldId="26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072126108" sldId="26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407173324" sldId="26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898346366" sldId="26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95739981" sldId="26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837696796" sldId="26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74875464" sldId="27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947706184" sldId="271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3966072075" sldId="27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88027389" sldId="274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4170627467" sldId="27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42527291" sldId="277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619426224" sldId="27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755495784" sldId="27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18396365" sldId="28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5488649" sldId="282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006517453" sldId="28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970738765" sldId="28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203932392" sldId="28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494572809" sldId="28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599246497" sldId="28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348369598" sldId="29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938681052" sldId="29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570988116" sldId="29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072256946" sldId="29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582877102" sldId="29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761759777" sldId="29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70698707" sldId="29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524612539" sldId="29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227315816" sldId="29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45559061" sldId="30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96456136" sldId="30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007732423" sldId="30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07890917" sldId="303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721669517" sldId="30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690481070" sldId="30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661957831" sldId="306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3437710309" sldId="307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889020548" sldId="308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36981876" sldId="309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919205523" sldId="310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488095558" sldId="311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3145447756" sldId="312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935620446" sldId="31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63034877" sldId="31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34764948" sldId="31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418622433" sldId="31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54281353" sldId="31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503132819" sldId="31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539822355" sldId="32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448825155" sldId="32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801538744" sldId="32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507660070" sldId="32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910802749" sldId="32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446384906" sldId="32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103901049" sldId="328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622710598" sldId="32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857502455" sldId="33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146455750" sldId="33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49980118" sldId="33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07817164" sldId="33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527114456" sldId="33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816937312" sldId="33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205958424" sldId="33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451030933" sldId="33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754029646" sldId="34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482476151" sldId="341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971584947" sldId="34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098088824" sldId="343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3313534519" sldId="344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667708785" sldId="34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64061000" sldId="346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405261592" sldId="34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77949302" sldId="34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936147148" sldId="350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431650318" sldId="35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538269536" sldId="35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34267248" sldId="35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410223687" sldId="416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929841890" sldId="417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611300329" sldId="41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886457313" sldId="42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172660940" sldId="42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313859700" sldId="42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76800277" sldId="424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684583825" sldId="42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881771211" sldId="426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501685209" sldId="428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795890137" sldId="42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075600099" sldId="43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33591862" sldId="43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879179868" sldId="432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175002367" sldId="435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1485235991" sldId="436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994404170" sldId="437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2283805297" sldId="438"/>
        </pc:sldMkLst>
      </pc:sldChg>
      <pc:sldChg chg="del">
        <pc:chgData name="Melissa Riley" userId="d5efca3b52404f59" providerId="LiveId" clId="{E792C0CE-5579-4BE7-AC13-E07D08991C53}" dt="2025-01-17T16:38:04.428" v="0" actId="47"/>
        <pc:sldMkLst>
          <pc:docMk/>
          <pc:sldMk cId="4100698883" sldId="439"/>
        </pc:sldMkLst>
      </pc:sldChg>
      <pc:sldChg chg="modSp mod">
        <pc:chgData name="Melissa Riley" userId="d5efca3b52404f59" providerId="LiveId" clId="{E792C0CE-5579-4BE7-AC13-E07D08991C53}" dt="2025-01-17T19:01:26.415" v="8" actId="20577"/>
        <pc:sldMkLst>
          <pc:docMk/>
          <pc:sldMk cId="2197086307" sldId="441"/>
        </pc:sldMkLst>
        <pc:spChg chg="mod">
          <ac:chgData name="Melissa Riley" userId="d5efca3b52404f59" providerId="LiveId" clId="{E792C0CE-5579-4BE7-AC13-E07D08991C53}" dt="2025-01-17T19:01:26.415" v="8" actId="20577"/>
          <ac:spMkLst>
            <pc:docMk/>
            <pc:sldMk cId="2197086307" sldId="441"/>
            <ac:spMk id="13" creationId="{7438F544-5EC3-612A-E94B-D68E577CEB54}"/>
          </ac:spMkLst>
        </pc:spChg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17017149" sldId="44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620460228" sldId="44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725106964" sldId="446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67025255" sldId="447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441687111" sldId="448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1789322222" sldId="449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929468680" sldId="450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309662531" sldId="451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35301702" sldId="452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924019898" sldId="453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2967255971" sldId="454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4263816198" sldId="455"/>
        </pc:sldMkLst>
      </pc:sldChg>
      <pc:sldChg chg="del">
        <pc:chgData name="Melissa Riley" userId="d5efca3b52404f59" providerId="LiveId" clId="{E792C0CE-5579-4BE7-AC13-E07D08991C53}" dt="2025-01-17T16:38:22.169" v="1" actId="47"/>
        <pc:sldMkLst>
          <pc:docMk/>
          <pc:sldMk cId="3383881898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AFE79-2B7D-2E22-7AF5-7181B592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Lawn Grasses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44F1B-10B4-3DF4-2BE2-50B865D35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Bermudagrass</a:t>
            </a:r>
            <a:r>
              <a:rPr lang="en-US" dirty="0"/>
              <a:t> hybrid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9" y="1128451"/>
            <a:ext cx="3552141" cy="2660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66" y="3963369"/>
            <a:ext cx="5142973" cy="2889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6101" y="1688123"/>
            <a:ext cx="5476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Warm season grass with runners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45 degree angle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82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centipedegrass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Warm season grass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Wide flat blades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Alternate arrangement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white midrib/runners</a:t>
            </a:r>
          </a:p>
        </p:txBody>
      </p:sp>
    </p:spTree>
    <p:extLst>
      <p:ext uri="{BB962C8B-B14F-4D97-AF65-F5344CB8AC3E}">
        <p14:creationId xmlns:p14="http://schemas.microsoft.com/office/powerpoint/2010/main" val="391373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fescue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3508" y="2051538"/>
            <a:ext cx="4067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Cool season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Clumps no runners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backward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Collars around stem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48020D-8D2D-4348-B70A-00EBDA174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4" y="1685731"/>
            <a:ext cx="4953663" cy="31248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E8F50-F6EC-485D-A6AA-42CCBB94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79" y="4039069"/>
            <a:ext cx="5790557" cy="24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Emerald zoysia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B4C0F-9782-5A87-834C-49690C4F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Leaves typically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80-90 degree angle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Smaller than centipede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Usually smooth to touch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D8CA7-66BA-EEED-44EB-AE5464EFF4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193" y="1494380"/>
            <a:ext cx="5176744" cy="38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A403A-78C4-43EB-2FA9-4B992F58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F32CC-BDBE-E253-F383-C5EF05F8F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86" y="1183301"/>
            <a:ext cx="4800600" cy="2678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Bermuda Grass </a:t>
            </a:r>
          </a:p>
          <a:p>
            <a:r>
              <a:rPr lang="en-US" dirty="0"/>
              <a:t>Slightly pointed tips and short leaves, typically less than 4 mm wide.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Bright green to dark green.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leaf </a:t>
            </a:r>
            <a:r>
              <a:rPr lang="en-US" sz="1800" dirty="0"/>
              <a:t>blades</a:t>
            </a:r>
            <a:r>
              <a:rPr lang="en-US" dirty="0"/>
              <a:t> grow flat and spread laterally.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visible, rough midrib on the underside of the leaf.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B9F964-F9DE-D653-E0EF-3FF988F6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828" y="1183301"/>
            <a:ext cx="4800600" cy="2996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Centipede Grass </a:t>
            </a:r>
          </a:p>
          <a:p>
            <a:r>
              <a:rPr lang="en-US" dirty="0"/>
              <a:t>Medium-coarse texture, broader than Bermuda grass.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Rounded tips with a smooth surface.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 green, with a slightly yellowish hue.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Creeping growth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Leaf blades have a distinct notch at the tip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F82546F-F737-464B-03A3-9B8C7BEF7DA3}"/>
              </a:ext>
            </a:extLst>
          </p:cNvPr>
          <p:cNvSpPr txBox="1">
            <a:spLocks/>
          </p:cNvSpPr>
          <p:nvPr/>
        </p:nvSpPr>
        <p:spPr>
          <a:xfrm>
            <a:off x="989286" y="3861601"/>
            <a:ext cx="5106714" cy="2996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Fescue Grass </a:t>
            </a:r>
          </a:p>
          <a:p>
            <a:r>
              <a:rPr lang="en-US" dirty="0"/>
              <a:t>Coarse, broader blades compared to Bermuda and Centipede grass.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Long, upright, and tapering to a pointed tip.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Deep green with a slightly glossy or shiny appearance.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Grows in clumps (bunch-type growth)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edges of the leaves can feel slightly rough due to small serrations</a:t>
            </a:r>
          </a:p>
          <a:p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7EAD846-9E82-38DC-87DE-EFF2B024D015}"/>
              </a:ext>
            </a:extLst>
          </p:cNvPr>
          <p:cNvSpPr txBox="1">
            <a:spLocks/>
          </p:cNvSpPr>
          <p:nvPr/>
        </p:nvSpPr>
        <p:spPr>
          <a:xfrm>
            <a:off x="6624828" y="3861600"/>
            <a:ext cx="4800600" cy="2996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Emerald Zoysia Grass </a:t>
            </a:r>
          </a:p>
          <a:p>
            <a:r>
              <a:rPr lang="en-US" dirty="0"/>
              <a:t>Fine to medium texture, slightly softer than Centipede grass.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Narrow leaves with slightly pointed tips, similar to Bermuda grass but stiffer.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Forms a thick, carpet-like turf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Leaves are more upright compared to Bermuda and tend to curl slightly at the edges when mature.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05B7-6121-8F3E-A9AE-12BE646E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Ornamental grasses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199E2-572A-03DE-F615-F1566349E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FBE3-060F-F720-7AB6-9AF706A5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/>
              <a:t>carex</a:t>
            </a:r>
            <a:endParaRPr lang="en-US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40441-E429-6B24-A936-2FDDFF68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82A39-4F53-A684-FBCA-F8E569FD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Grass-like with narrow leaves, often forming clumps or tufts</a:t>
            </a:r>
          </a:p>
          <a:p>
            <a:r>
              <a:rPr lang="en-US" dirty="0"/>
              <a:t>In the sedge family so has a sharp triangular shaped stem edges </a:t>
            </a:r>
          </a:p>
          <a:p>
            <a:r>
              <a:rPr lang="en-US" dirty="0"/>
              <a:t>Often weeping leaves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4CB7F-E639-6BC2-D693-CB216F42F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493" y="3711844"/>
            <a:ext cx="4083055" cy="3146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48BD4-ED45-0AC0-04FE-BBE6738CB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47" y="19911"/>
            <a:ext cx="4285281" cy="4285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9AE00-DA38-13FE-A059-3CCE9071F7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56861"/>
            <a:ext cx="4649492" cy="33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Fountain grass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Tender perennial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ornamental grass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have a purple tint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linear leaves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Clumps with plume flowers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95568-674E-71D7-1F3C-A789F41A08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BEC9C-AAEE-EF96-5400-9001A125F3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liriope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E586E-1C5D-4F87-8EFF-EF407323BFB1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Herbaceous 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Clump/grass-like – can be dark green or variegated 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Flat leaf, does not cup like daylily 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Upright flower spikes that can be purple, lavender, pink, or white depending on the variety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Forms berries that can leave a spike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Leaf has parallel veins 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grows 12-18" tall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E009-BA45-C16F-597C-AEA2B75954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75FE-497C-D67C-BCE2-8DBC066B8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9AB99-A268-A2EE-1A5D-9551E059EC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CC87C-3A71-968D-66B9-9175C89F0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E034D-85D1-0513-B98A-8ADBC809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>
            <a:normAutofit/>
          </a:bodyPr>
          <a:lstStyle/>
          <a:p>
            <a:r>
              <a:rPr lang="en-US" sz="4000"/>
              <a:t>miscanthus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055EB9-F160-22E8-3670-3EC3DF51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>
            <a:normAutofit/>
          </a:bodyPr>
          <a:lstStyle/>
          <a:p>
            <a:r>
              <a:rPr lang="en-US" dirty="0"/>
              <a:t>Tall, clump-forming ornamental grass</a:t>
            </a:r>
          </a:p>
          <a:p>
            <a:r>
              <a:rPr lang="en-US" dirty="0"/>
              <a:t>Typically grows to 3-7' tall</a:t>
            </a:r>
          </a:p>
          <a:p>
            <a:r>
              <a:rPr lang="en-US" dirty="0"/>
              <a:t>Long, slender, arching leaves featuring a silvery midrib</a:t>
            </a:r>
          </a:p>
          <a:p>
            <a:r>
              <a:rPr lang="en-US" dirty="0"/>
              <a:t>Feathery, plume-like flower panicles that can be pink to red in color</a:t>
            </a:r>
          </a:p>
          <a:p>
            <a:r>
              <a:rPr lang="en-US" dirty="0"/>
              <a:t>Also known as maiden grass or Chinese silver grass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A47A1-474F-F6A0-71A2-41870528B0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8E060-9C49-0689-18A2-D3686D2926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6CB4A-FE7F-A373-69F4-F4B217BA8F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Mondo grass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F733B-3A75-691F-65A1-DA6F14CB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Grass-like, narrow, dark green leaves that form arching clumps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Shorter stems that liriope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Parallel veins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Blue berries/fruit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Small, bell-shaped, pale lilac to white flowers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8-12” tall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D1CF4-11C9-3A47-92A7-D6AA89BE8A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E9601-5F30-3B40-C472-6DFF4941D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BD5AA-C35E-32A6-572A-D0AB2E1D06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58AA9-9FFB-DEA8-E97A-DE43565F9F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D0E3-0919-81DA-D7A1-EF471AA4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7F070-3483-9325-BDEA-A5C69069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2E727-C25E-AE27-197D-0F3377F1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 err="1"/>
              <a:t>carex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469271-A1C2-DFA4-0088-795FFDBAF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400395"/>
            <a:ext cx="2747664" cy="632529"/>
          </a:xfrm>
        </p:spPr>
        <p:txBody>
          <a:bodyPr/>
          <a:lstStyle/>
          <a:p>
            <a:r>
              <a:rPr lang="en-US" dirty="0"/>
              <a:t>Miscanthus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00D55-7864-FB5F-6FCE-0BB02FE68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7309C5-909E-6ADA-9DB0-65DD0F75EB52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Fountain grass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E73CA-A52D-4989-DF9C-955219112134}"/>
              </a:ext>
            </a:extLst>
          </p:cNvPr>
          <p:cNvSpPr txBox="1"/>
          <p:nvPr/>
        </p:nvSpPr>
        <p:spPr>
          <a:xfrm>
            <a:off x="539561" y="2071927"/>
            <a:ext cx="2759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sharp triangular stem edges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Different colors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Range from </a:t>
            </a:r>
            <a:r>
              <a:rPr lang="en-US" b="1" dirty="0"/>
              <a:t>10 inches – 2-3 feet tall 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FC725-E601-4802-77EC-417F99386DA8}"/>
              </a:ext>
            </a:extLst>
          </p:cNvPr>
          <p:cNvSpPr txBox="1"/>
          <p:nvPr/>
        </p:nvSpPr>
        <p:spPr>
          <a:xfrm>
            <a:off x="4429179" y="2069438"/>
            <a:ext cx="260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</a:t>
            </a:r>
            <a:r>
              <a:rPr lang="en-US" b="1" dirty="0"/>
              <a:t>green with purple tint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3-4 feet tall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61469-E945-7B1A-97B5-8337B2C164B0}"/>
              </a:ext>
            </a:extLst>
          </p:cNvPr>
          <p:cNvSpPr txBox="1"/>
          <p:nvPr/>
        </p:nvSpPr>
        <p:spPr>
          <a:xfrm>
            <a:off x="8285980" y="2129780"/>
            <a:ext cx="260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Long, slender, arching leaves featuring a </a:t>
            </a:r>
            <a:r>
              <a:rPr lang="en-US" b="1" dirty="0"/>
              <a:t>silvery midrib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3-7’ feet tall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F2AF1-FF72-9642-5C7D-4B45499069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98" y="3657600"/>
            <a:ext cx="2098902" cy="314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7B8A4-FD08-6F5C-CA51-5DC3F31EFA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832" y="3060619"/>
            <a:ext cx="3943488" cy="3745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31BD1-5FC1-A42A-27E3-39330EBB16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663" y="3330109"/>
            <a:ext cx="3527891" cy="35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030D-5AAA-ED48-B8BD-3E3A384CB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AED40-07A1-452E-52B1-817F0853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ECB68-E3FB-3441-FABC-4D67AC62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/>
              <a:t>Liriope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91648-CE9B-87C4-9A9A-3985CE8DF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400395"/>
            <a:ext cx="2747664" cy="632529"/>
          </a:xfrm>
        </p:spPr>
        <p:txBody>
          <a:bodyPr/>
          <a:lstStyle/>
          <a:p>
            <a:r>
              <a:rPr lang="en-US" dirty="0"/>
              <a:t>Daylily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C9596-4D4E-64A3-0CC1-FAF8B330B3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78" y="5870828"/>
            <a:ext cx="1923883" cy="130931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B990227-DD80-F7C9-3C8B-83C780C6DAF1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Mondo Grass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9B0D7-7F18-E5B1-E3C7-D285F8008312}"/>
              </a:ext>
            </a:extLst>
          </p:cNvPr>
          <p:cNvSpPr txBox="1"/>
          <p:nvPr/>
        </p:nvSpPr>
        <p:spPr>
          <a:xfrm>
            <a:off x="539561" y="2071927"/>
            <a:ext cx="2759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Flat leaf – no center vein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Wider than Mondo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12-18 inches tall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8F544-5EC3-612A-E94B-D68E577CEB54}"/>
              </a:ext>
            </a:extLst>
          </p:cNvPr>
          <p:cNvSpPr txBox="1"/>
          <p:nvPr/>
        </p:nvSpPr>
        <p:spPr>
          <a:xfrm>
            <a:off x="4265954" y="2037074"/>
            <a:ext cx="260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Flat leaf – no center vein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Thinner </a:t>
            </a:r>
            <a:r>
              <a:rPr lang="en-US"/>
              <a:t>than Liriope</a:t>
            </a:r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8-12 inches tall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CCE1EC-EDEB-892E-0509-A669E27E7798}"/>
              </a:ext>
            </a:extLst>
          </p:cNvPr>
          <p:cNvSpPr txBox="1"/>
          <p:nvPr/>
        </p:nvSpPr>
        <p:spPr>
          <a:xfrm>
            <a:off x="8285980" y="2129780"/>
            <a:ext cx="260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cupped with a center vein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B9B90-87F6-2F9E-3137-5AF34AD20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70" y="3399824"/>
            <a:ext cx="3036960" cy="3458176"/>
          </a:xfrm>
          <a:prstGeom prst="rect">
            <a:avLst/>
          </a:prstGeom>
        </p:spPr>
      </p:pic>
      <p:pic>
        <p:nvPicPr>
          <p:cNvPr id="6146" name="Picture 2" descr="Dwarf Mondo Grass">
            <a:extLst>
              <a:ext uri="{FF2B5EF4-FFF2-40B4-BE49-F238E27FC236}">
                <a16:creationId xmlns:a16="http://schemas.microsoft.com/office/drawing/2014/main" id="{2FF04F3D-3614-47A7-C081-21F8F777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078" y="3953945"/>
            <a:ext cx="3521137" cy="27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46E51-8377-081E-708D-D65DE120E2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70" y="3149966"/>
            <a:ext cx="3732169" cy="27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8630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13657</TotalTime>
  <Words>530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Ornamental grasses </vt:lpstr>
      <vt:lpstr>carex</vt:lpstr>
      <vt:lpstr>Fountain grass</vt:lpstr>
      <vt:lpstr>liriope</vt:lpstr>
      <vt:lpstr>miscanthus</vt:lpstr>
      <vt:lpstr>Mondo grass</vt:lpstr>
      <vt:lpstr>Now let’s compare </vt:lpstr>
      <vt:lpstr>Now let’s compare </vt:lpstr>
      <vt:lpstr>Lawn Grasses</vt:lpstr>
      <vt:lpstr>Bermudagrass hybrid </vt:lpstr>
      <vt:lpstr>centipedegrass</vt:lpstr>
      <vt:lpstr>fescue</vt:lpstr>
      <vt:lpstr>Emerald zoysia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2025-01-17T19:01:30Z</dcterms:modified>
</cp:coreProperties>
</file>