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5" r:id="rId1"/>
  </p:sldMasterIdLst>
  <p:notesMasterIdLst>
    <p:notesMasterId r:id="rId27"/>
  </p:notesMasterIdLst>
  <p:handoutMasterIdLst>
    <p:handoutMasterId r:id="rId28"/>
  </p:handoutMasterIdLst>
  <p:sldIdLst>
    <p:sldId id="256" r:id="rId2"/>
    <p:sldId id="432" r:id="rId3"/>
    <p:sldId id="266" r:id="rId4"/>
    <p:sldId id="274" r:id="rId5"/>
    <p:sldId id="279" r:id="rId6"/>
    <p:sldId id="280" r:id="rId7"/>
    <p:sldId id="282" r:id="rId8"/>
    <p:sldId id="284" r:id="rId9"/>
    <p:sldId id="292" r:id="rId10"/>
    <p:sldId id="316" r:id="rId11"/>
    <p:sldId id="317" r:id="rId12"/>
    <p:sldId id="321" r:id="rId13"/>
    <p:sldId id="320" r:id="rId14"/>
    <p:sldId id="319" r:id="rId15"/>
    <p:sldId id="325" r:id="rId16"/>
    <p:sldId id="327" r:id="rId17"/>
    <p:sldId id="426" r:id="rId18"/>
    <p:sldId id="332" r:id="rId19"/>
    <p:sldId id="334" r:id="rId20"/>
    <p:sldId id="339" r:id="rId21"/>
    <p:sldId id="350" r:id="rId22"/>
    <p:sldId id="453" r:id="rId23"/>
    <p:sldId id="455" r:id="rId24"/>
    <p:sldId id="454" r:id="rId25"/>
    <p:sldId id="456" r:id="rId2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7243E3-4AF6-4E9D-98A2-27A8AFA8F98C}" v="4" dt="2025-01-17T19:34:34.3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1" d="100"/>
          <a:sy n="61" d="100"/>
        </p:scale>
        <p:origin x="978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2682"/>
    </p:cViewPr>
  </p:sorterViewPr>
  <p:notesViewPr>
    <p:cSldViewPr snapToGrid="0">
      <p:cViewPr varScale="1">
        <p:scale>
          <a:sx n="52" d="100"/>
          <a:sy n="52" d="100"/>
        </p:scale>
        <p:origin x="294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Riley" userId="d5efca3b52404f59" providerId="LiveId" clId="{817243E3-4AF6-4E9D-98A2-27A8AFA8F98C}"/>
    <pc:docChg chg="custSel modSld">
      <pc:chgData name="Melissa Riley" userId="d5efca3b52404f59" providerId="LiveId" clId="{817243E3-4AF6-4E9D-98A2-27A8AFA8F98C}" dt="2025-01-17T19:33:47.494" v="148" actId="1076"/>
      <pc:docMkLst>
        <pc:docMk/>
      </pc:docMkLst>
      <pc:sldChg chg="addSp delSp modSp mod">
        <pc:chgData name="Melissa Riley" userId="d5efca3b52404f59" providerId="LiveId" clId="{817243E3-4AF6-4E9D-98A2-27A8AFA8F98C}" dt="2025-01-17T19:29:03.887" v="95" actId="6549"/>
        <pc:sldMkLst>
          <pc:docMk/>
          <pc:sldMk cId="3898346366" sldId="266"/>
        </pc:sldMkLst>
        <pc:spChg chg="mod">
          <ac:chgData name="Melissa Riley" userId="d5efca3b52404f59" providerId="LiveId" clId="{817243E3-4AF6-4E9D-98A2-27A8AFA8F98C}" dt="2025-01-17T19:27:16.857" v="8" actId="26606"/>
          <ac:spMkLst>
            <pc:docMk/>
            <pc:sldMk cId="3898346366" sldId="266"/>
            <ac:spMk id="2" creationId="{00000000-0000-0000-0000-000000000000}"/>
          </ac:spMkLst>
        </pc:spChg>
        <pc:spChg chg="mod">
          <ac:chgData name="Melissa Riley" userId="d5efca3b52404f59" providerId="LiveId" clId="{817243E3-4AF6-4E9D-98A2-27A8AFA8F98C}" dt="2025-01-17T19:29:03.887" v="95" actId="6549"/>
          <ac:spMkLst>
            <pc:docMk/>
            <pc:sldMk cId="3898346366" sldId="266"/>
            <ac:spMk id="10" creationId="{9CFD36B0-CE9A-0977-B837-58712A0B28E9}"/>
          </ac:spMkLst>
        </pc:spChg>
        <pc:spChg chg="add">
          <ac:chgData name="Melissa Riley" userId="d5efca3b52404f59" providerId="LiveId" clId="{817243E3-4AF6-4E9D-98A2-27A8AFA8F98C}" dt="2025-01-17T19:27:16.857" v="8" actId="26606"/>
          <ac:spMkLst>
            <pc:docMk/>
            <pc:sldMk cId="3898346366" sldId="266"/>
            <ac:spMk id="17" creationId="{A9BBD8C9-486F-459C-AC5E-3F2327F28048}"/>
          </ac:spMkLst>
        </pc:spChg>
        <pc:spChg chg="add">
          <ac:chgData name="Melissa Riley" userId="d5efca3b52404f59" providerId="LiveId" clId="{817243E3-4AF6-4E9D-98A2-27A8AFA8F98C}" dt="2025-01-17T19:27:16.857" v="8" actId="26606"/>
          <ac:spMkLst>
            <pc:docMk/>
            <pc:sldMk cId="3898346366" sldId="266"/>
            <ac:spMk id="19" creationId="{5C5FEBD1-EE60-4C83-8F5E-CEAAAB732507}"/>
          </ac:spMkLst>
        </pc:spChg>
        <pc:picChg chg="add mod">
          <ac:chgData name="Melissa Riley" userId="d5efca3b52404f59" providerId="LiveId" clId="{817243E3-4AF6-4E9D-98A2-27A8AFA8F98C}" dt="2025-01-17T19:27:16.857" v="8" actId="26606"/>
          <ac:picMkLst>
            <pc:docMk/>
            <pc:sldMk cId="3898346366" sldId="266"/>
            <ac:picMk id="3" creationId="{82F5E258-00A4-00CB-8E65-43EB462553F7}"/>
          </ac:picMkLst>
        </pc:picChg>
        <pc:picChg chg="add mod">
          <ac:chgData name="Melissa Riley" userId="d5efca3b52404f59" providerId="LiveId" clId="{817243E3-4AF6-4E9D-98A2-27A8AFA8F98C}" dt="2025-01-17T19:27:16.857" v="8" actId="26606"/>
          <ac:picMkLst>
            <pc:docMk/>
            <pc:sldMk cId="3898346366" sldId="266"/>
            <ac:picMk id="4" creationId="{4251B486-A167-684F-D5EB-2D5CFB2F401F}"/>
          </ac:picMkLst>
        </pc:picChg>
        <pc:picChg chg="del">
          <ac:chgData name="Melissa Riley" userId="d5efca3b52404f59" providerId="LiveId" clId="{817243E3-4AF6-4E9D-98A2-27A8AFA8F98C}" dt="2025-01-17T19:26:22.292" v="0" actId="478"/>
          <ac:picMkLst>
            <pc:docMk/>
            <pc:sldMk cId="3898346366" sldId="266"/>
            <ac:picMk id="6" creationId="{444F1131-C615-762E-8946-B1E84ADDDB60}"/>
          </ac:picMkLst>
        </pc:picChg>
        <pc:picChg chg="del">
          <ac:chgData name="Melissa Riley" userId="d5efca3b52404f59" providerId="LiveId" clId="{817243E3-4AF6-4E9D-98A2-27A8AFA8F98C}" dt="2025-01-17T19:26:58.264" v="5" actId="478"/>
          <ac:picMkLst>
            <pc:docMk/>
            <pc:sldMk cId="3898346366" sldId="266"/>
            <ac:picMk id="7" creationId="{62B89DA3-D2DA-AD1B-5D87-BE7CEB0A3DE4}"/>
          </ac:picMkLst>
        </pc:picChg>
        <pc:picChg chg="mod ord">
          <ac:chgData name="Melissa Riley" userId="d5efca3b52404f59" providerId="LiveId" clId="{817243E3-4AF6-4E9D-98A2-27A8AFA8F98C}" dt="2025-01-17T19:27:16.857" v="8" actId="26606"/>
          <ac:picMkLst>
            <pc:docMk/>
            <pc:sldMk cId="3898346366" sldId="266"/>
            <ac:picMk id="8" creationId="{BAA9F5B2-D657-2DEA-C6F4-C5C007C29E32}"/>
          </ac:picMkLst>
        </pc:picChg>
        <pc:picChg chg="mod">
          <ac:chgData name="Melissa Riley" userId="d5efca3b52404f59" providerId="LiveId" clId="{817243E3-4AF6-4E9D-98A2-27A8AFA8F98C}" dt="2025-01-17T19:27:16.857" v="8" actId="26606"/>
          <ac:picMkLst>
            <pc:docMk/>
            <pc:sldMk cId="3898346366" sldId="266"/>
            <ac:picMk id="12" creationId="{292EF6FE-3AC3-B62C-3585-BAAF0A5C2CD4}"/>
          </ac:picMkLst>
        </pc:picChg>
      </pc:sldChg>
      <pc:sldChg chg="modSp mod">
        <pc:chgData name="Melissa Riley" userId="d5efca3b52404f59" providerId="LiveId" clId="{817243E3-4AF6-4E9D-98A2-27A8AFA8F98C}" dt="2025-01-17T19:33:47.494" v="148" actId="1076"/>
        <pc:sldMkLst>
          <pc:docMk/>
          <pc:sldMk cId="3446384906" sldId="327"/>
        </pc:sldMkLst>
        <pc:spChg chg="mod">
          <ac:chgData name="Melissa Riley" userId="d5efca3b52404f59" providerId="LiveId" clId="{817243E3-4AF6-4E9D-98A2-27A8AFA8F98C}" dt="2025-01-17T19:33:47.494" v="148" actId="1076"/>
          <ac:spMkLst>
            <pc:docMk/>
            <pc:sldMk cId="3446384906" sldId="327"/>
            <ac:spMk id="3" creationId="{A64A38BA-5349-4641-A64A-1C16D9C752C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6BA4AC-2B14-FD43-0CF0-608069DED5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09A55E-5B6C-C4A8-5501-7B466D98CD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DF8595-041D-4CFD-9668-B71FC562F2A1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E846B9-1E05-0189-526F-43B64E1B54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7235E1-D99F-BB09-002B-D9CC4013E5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C64DB2-468A-4C42-A5B3-109534CF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83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C07ED9C-DA64-4182-9B5B-2F9170F305E0}" type="datetimeFigureOut">
              <a:rPr lang="en-US" smtClean="0"/>
              <a:t>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6510C2-E77E-4F16-844C-A3D50A37B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2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774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0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37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2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79115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88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725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4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9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4744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24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194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2.png"/><Relationship Id="rId4" Type="http://schemas.openxmlformats.org/officeDocument/2006/relationships/image" Target="../media/image8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/>
              <a:t>Nursery/Landscape Plant Id tips</a:t>
            </a:r>
            <a:br>
              <a:rPr lang="en-US" sz="7200" dirty="0"/>
            </a:br>
            <a:r>
              <a:rPr lang="en-US" sz="5000" dirty="0"/>
              <a:t>sorted By Category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EF5B69-1BF7-4BEA-AA11-6BB816741E84}"/>
              </a:ext>
            </a:extLst>
          </p:cNvPr>
          <p:cNvSpPr txBox="1"/>
          <p:nvPr/>
        </p:nvSpPr>
        <p:spPr>
          <a:xfrm>
            <a:off x="4225637" y="6188766"/>
            <a:ext cx="7966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a free resource provided by Georgia Agricultural Education </a:t>
            </a:r>
          </a:p>
          <a:p>
            <a:r>
              <a:rPr lang="en-US" dirty="0"/>
              <a:t>Original creator: Melissa Riley, Central Region Horticulture Teacher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EFACB1-E579-3D43-1C7B-521303DEC5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564" y="5621789"/>
            <a:ext cx="1310754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47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BA4757A-A744-57B8-AF5B-25CA947D44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049" y="3322700"/>
            <a:ext cx="4059896" cy="22836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645105"/>
            <a:ext cx="4479820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Saucer magnolia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70D62D-D532-4744-8F01-895A1D403AEC}"/>
              </a:ext>
            </a:extLst>
          </p:cNvPr>
          <p:cNvSpPr txBox="1"/>
          <p:nvPr/>
        </p:nvSpPr>
        <p:spPr>
          <a:xfrm>
            <a:off x="973355" y="1305532"/>
            <a:ext cx="4363595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Alternate leaves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Large pubescent (hairy) flower bud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Deciduous tree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Distinct lenticels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large, showy, cup-shaped flowers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Blooms before leaves form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Dark green, leathery, oval-shaped leaves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3C8632-1523-EE25-CA9F-A8426F99F5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186" y="708444"/>
            <a:ext cx="5176744" cy="26142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732E90-377D-EF91-BD7F-616EDEBB1D0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327" y="4122192"/>
            <a:ext cx="2864722" cy="273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4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802" y="645105"/>
            <a:ext cx="4339827" cy="13208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/>
              <a:t>Southern magnolia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8C4C45-0A8E-DD79-7555-B9024D37A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760" y="2286001"/>
            <a:ext cx="4238719" cy="3593591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Alternate leaves that are evergreen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Large pubescent (hairy) buds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Leaves are large, leathery, dark green on top with a rusty brown fuzzy underside.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Flowers are big, cup-shaped, white, highly fragrant, with multiple petals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Fruit is cone-like, red and fuzzy when mature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6CD151-6F50-EFCC-16CD-53B52CA5AD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093808" y="-1"/>
            <a:ext cx="3006755" cy="3385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5244" y="-1"/>
            <a:ext cx="3006755" cy="33853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81DF28-7CF3-C2F3-747A-45C1D56324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808" y="3472544"/>
            <a:ext cx="3006754" cy="33854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42D4A0-08BE-B80E-EE0E-FC4DA9BA4C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9185243" y="3461658"/>
            <a:ext cx="3006755" cy="33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22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4655" y="382385"/>
            <a:ext cx="3996409" cy="149213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Japanese maple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B82E66-408A-3CDE-C169-4C274A7B6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2286001"/>
            <a:ext cx="3996410" cy="3593591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>
              <a:buFont typeface="Arial" panose="020B0604020202020204" pitchFamily="34" charset="0"/>
              <a:buChar char="•"/>
            </a:pPr>
            <a:r>
              <a:rPr lang="en-US"/>
              <a:t>Opposite leaf arrangement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/>
              <a:t>Delicate (fine texture), deeply lobed, palmate leaves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/>
              <a:t>can range from green to purple depending on the cultivar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/>
              <a:t>Double terminal buds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/>
              <a:t>rounded shaped tree and sometimes have multiple trunks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F77408-4B5A-BCE9-0B40-3A6791F0C9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720" y="1"/>
            <a:ext cx="6405701" cy="411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13D6B3-4719-AA22-F1B2-35BE7F3EA4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721" y="4208462"/>
            <a:ext cx="2057400" cy="26495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45AC4D-F54B-1DDE-5364-0EBCF79288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889" y="4208462"/>
            <a:ext cx="2573178" cy="26495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6D51B6-8A29-EE2D-3F39-73CC0973381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5067" y="4208462"/>
            <a:ext cx="2285169" cy="264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25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440" y="658883"/>
            <a:ext cx="5417084" cy="20629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Red maple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48D6B25-A796-484F-D894-6C2527261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409" y="2221741"/>
            <a:ext cx="5417084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>
              <a:buFont typeface="Arial" panose="020B0604020202020204" pitchFamily="34" charset="0"/>
              <a:buChar char="•"/>
            </a:pPr>
            <a:r>
              <a:rPr lang="en-US" sz="1800" dirty="0"/>
              <a:t>Opposite, simple leaf with a red petiole (stem)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1800" dirty="0"/>
              <a:t>3 lobbed leaf - RED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1800" dirty="0"/>
              <a:t>Clusters of seeds that have wings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1800" dirty="0"/>
              <a:t>Leaves turn bright red in fall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DF0ECC-267E-A7B8-7849-41EAF06D35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429577" y="2"/>
            <a:ext cx="2836292" cy="40256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0D728B-EC7F-70B8-E8E2-8DE3020CAD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8156" y="5"/>
            <a:ext cx="1813845" cy="25774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D69AC7-B05B-FA47-E913-D18BC23C67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9576" y="4131093"/>
            <a:ext cx="4762418" cy="27269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F4602C-8264-D271-C4C6-4BC08A04BAB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549" y="3812583"/>
            <a:ext cx="3513469" cy="30471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90DC82-F0AF-8EE5-C7BE-DE39EFEAD08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0820" y="2266104"/>
            <a:ext cx="2199409" cy="175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22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802" y="645105"/>
            <a:ext cx="4339827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Sugar maple</a:t>
            </a:r>
          </a:p>
        </p:txBody>
      </p:sp>
      <p:pic>
        <p:nvPicPr>
          <p:cNvPr id="4" name="Content Placeholder 3" descr="A close-up of a green leaf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430837" y="3054350"/>
            <a:ext cx="1819275" cy="2057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E8D082-E0E7-4156-8BB6-E3A54846FB3E}"/>
              </a:ext>
            </a:extLst>
          </p:cNvPr>
          <p:cNvSpPr txBox="1"/>
          <p:nvPr/>
        </p:nvSpPr>
        <p:spPr>
          <a:xfrm>
            <a:off x="1127760" y="2286001"/>
            <a:ext cx="4238719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Opposite simple leaf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lobbed leaf - S-U-G-A-R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Turn vibrant shades of red, orange, and yellow in the fall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Pencil point bud</a:t>
            </a:r>
          </a:p>
        </p:txBody>
      </p:sp>
      <p:pic>
        <p:nvPicPr>
          <p:cNvPr id="6" name="Picture 5" descr="A close-up of a leaf&#10;&#10;Description automatically generated">
            <a:extLst>
              <a:ext uri="{FF2B5EF4-FFF2-40B4-BE49-F238E27FC236}">
                <a16:creationId xmlns:a16="http://schemas.microsoft.com/office/drawing/2014/main" id="{73A77AA2-7D70-E166-248A-FB5F80C349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6093808" y="-1"/>
            <a:ext cx="3006755" cy="3385384"/>
          </a:xfrm>
          <a:prstGeom prst="rect">
            <a:avLst/>
          </a:prstGeom>
        </p:spPr>
      </p:pic>
      <p:pic>
        <p:nvPicPr>
          <p:cNvPr id="7" name="Picture 6" descr="A close up of a bud&#10;&#10;Description automatically generated">
            <a:extLst>
              <a:ext uri="{FF2B5EF4-FFF2-40B4-BE49-F238E27FC236}">
                <a16:creationId xmlns:a16="http://schemas.microsoft.com/office/drawing/2014/main" id="{74777132-4261-EAB1-3398-1988550088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9185244" y="-1"/>
            <a:ext cx="3006755" cy="3385384"/>
          </a:xfrm>
          <a:prstGeom prst="rect">
            <a:avLst/>
          </a:prstGeom>
        </p:spPr>
      </p:pic>
      <p:pic>
        <p:nvPicPr>
          <p:cNvPr id="5" name="Picture 4" descr="A tree in a grassy area&#10;&#10;Description automatically generate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093808" y="3472544"/>
            <a:ext cx="3006754" cy="338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32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645105"/>
            <a:ext cx="4479820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Live oak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087937" y="2601912"/>
            <a:ext cx="2505075" cy="2962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A4B113-FACD-43E8-A346-94345EB4F27D}"/>
              </a:ext>
            </a:extLst>
          </p:cNvPr>
          <p:cNvSpPr txBox="1"/>
          <p:nvPr/>
        </p:nvSpPr>
        <p:spPr>
          <a:xfrm>
            <a:off x="1251678" y="2286001"/>
            <a:ext cx="4479819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Alternate simple leaf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Evergreen tree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Leaf is leathery and darker green on top and more gray on underside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Leaves are often cupped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Brown-yellowish midrib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Leaves are typically have smooth edges but will often see lightly scalloped or serrated leaves in younger trees </a:t>
            </a:r>
          </a:p>
          <a:p>
            <a:pPr marL="5715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7C8E7D-7BAF-6F7D-4763-64287C7DB9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362346" y="10"/>
            <a:ext cx="5829654" cy="3386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2345" y="3471964"/>
            <a:ext cx="2858947" cy="33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02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645105"/>
            <a:ext cx="4479820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PIN oak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4A38BA-5349-4641-A64A-1C16D9C752CF}"/>
              </a:ext>
            </a:extLst>
          </p:cNvPr>
          <p:cNvSpPr txBox="1"/>
          <p:nvPr/>
        </p:nvSpPr>
        <p:spPr>
          <a:xfrm>
            <a:off x="1150076" y="1675168"/>
            <a:ext cx="4479819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Deciduous Tree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Deeply pointed lobed leaves with a bristle at the tip of each leaf and each lobe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Leaves are dark green in summer, turning bright red in fall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A7988D-1E9A-C665-A66F-60C62F108C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362346" y="10"/>
            <a:ext cx="5829654" cy="33860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1611D-9EE8-B27B-57D5-498562D882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2345" y="3471964"/>
            <a:ext cx="2858947" cy="3386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2893" y="3471964"/>
            <a:ext cx="2869107" cy="33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84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2A22B-85D1-E6CC-3D25-2365B9716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479820" cy="1320855"/>
          </a:xfrm>
        </p:spPr>
        <p:txBody>
          <a:bodyPr>
            <a:normAutofit/>
          </a:bodyPr>
          <a:lstStyle/>
          <a:p>
            <a:r>
              <a:rPr lang="en-US" sz="4000"/>
              <a:t>White oak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1D659-5E43-1533-3F9C-7A7F89CF9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479819" cy="3593591"/>
          </a:xfrm>
        </p:spPr>
        <p:txBody>
          <a:bodyPr>
            <a:normAutofit/>
          </a:bodyPr>
          <a:lstStyle/>
          <a:p>
            <a:r>
              <a:rPr lang="en-US"/>
              <a:t>rounded lobes on the leaves - with 5-9 rounded lobes on each side</a:t>
            </a:r>
          </a:p>
          <a:p>
            <a:r>
              <a:rPr lang="en-US"/>
              <a:t>Leaves are dark green on top, paler underneath. </a:t>
            </a:r>
          </a:p>
          <a:p>
            <a:r>
              <a:rPr lang="en-US"/>
              <a:t>Leaves are alternate </a:t>
            </a:r>
          </a:p>
          <a:p>
            <a:r>
              <a:rPr lang="en-US"/>
              <a:t>pale gray, scaly/blocky bark</a:t>
            </a:r>
          </a:p>
          <a:p>
            <a:r>
              <a:rPr lang="en-US"/>
              <a:t>Large acorns, up to 1 inch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9E10DA-E707-A464-FB83-E0AB7F47C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362346" y="10"/>
            <a:ext cx="5829654" cy="33860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87A6E5-5941-ACE9-A391-E98A058218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6362345" y="3471964"/>
            <a:ext cx="2858947" cy="33860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C6E213-05E0-6844-77B1-187CCA8B39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2893" y="3471964"/>
            <a:ext cx="2869107" cy="33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71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802" y="645105"/>
            <a:ext cx="4339827" cy="13208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400"/>
              <a:t>Eastern white pine</a:t>
            </a:r>
            <a:br>
              <a:rPr lang="en-US" sz="3400"/>
            </a:br>
            <a:endParaRPr lang="en-US" sz="34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28B174-85B5-B567-CB81-F6421BAD7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760" y="2286001"/>
            <a:ext cx="4238719" cy="3593591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/>
            <a:r>
              <a:rPr lang="en-US" dirty="0"/>
              <a:t>5 needles - W-H-I-T-E </a:t>
            </a:r>
          </a:p>
          <a:p>
            <a:pPr marL="285750"/>
            <a:r>
              <a:rPr lang="en-US" dirty="0"/>
              <a:t>soft, bluish-green needles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Often with white stripe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Smooth bark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slender cylindrical cones, sometimes has white tips</a:t>
            </a:r>
          </a:p>
        </p:txBody>
      </p:sp>
      <p:pic>
        <p:nvPicPr>
          <p:cNvPr id="5" name="Picture 4" descr="A group of trees with blue sky&#10;&#10;Description automatically generate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093808" y="-1"/>
            <a:ext cx="3006755" cy="3385384"/>
          </a:xfrm>
          <a:prstGeom prst="rect">
            <a:avLst/>
          </a:prstGeom>
        </p:spPr>
      </p:pic>
      <p:pic>
        <p:nvPicPr>
          <p:cNvPr id="9" name="Picture 8" descr="Close-up of a pine tree branch&#10;&#10;Description automatically generated">
            <a:extLst>
              <a:ext uri="{FF2B5EF4-FFF2-40B4-BE49-F238E27FC236}">
                <a16:creationId xmlns:a16="http://schemas.microsoft.com/office/drawing/2014/main" id="{00DD4A59-2700-0785-CDB0-4EBADAFC62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9185244" y="-1"/>
            <a:ext cx="3006755" cy="3385384"/>
          </a:xfrm>
          <a:prstGeom prst="rect">
            <a:avLst/>
          </a:prstGeom>
        </p:spPr>
      </p:pic>
      <p:pic>
        <p:nvPicPr>
          <p:cNvPr id="10" name="Picture 9" descr="Close-up of a pine tree&#10;&#10;Description automatically generated">
            <a:extLst>
              <a:ext uri="{FF2B5EF4-FFF2-40B4-BE49-F238E27FC236}">
                <a16:creationId xmlns:a16="http://schemas.microsoft.com/office/drawing/2014/main" id="{E5CEFA7B-7CE3-1D92-E1BC-12707B1B7C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808" y="3472544"/>
            <a:ext cx="3006754" cy="3385456"/>
          </a:xfrm>
          <a:prstGeom prst="rect">
            <a:avLst/>
          </a:prstGeom>
        </p:spPr>
      </p:pic>
      <p:pic>
        <p:nvPicPr>
          <p:cNvPr id="6" name="Picture 5" descr="A close-up of a pinecone&#10;&#10;Description automatically generated">
            <a:extLst>
              <a:ext uri="{FF2B5EF4-FFF2-40B4-BE49-F238E27FC236}">
                <a16:creationId xmlns:a16="http://schemas.microsoft.com/office/drawing/2014/main" id="{E1288FCF-8093-B560-BB76-73217501BE7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9185243" y="3461658"/>
            <a:ext cx="3006755" cy="33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80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4655" y="382385"/>
            <a:ext cx="3996409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Yellow (tuliptree) poplar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4872015" y="4208462"/>
            <a:ext cx="2066544" cy="26495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7A3B91-1A2C-8675-9201-855279E471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33720" y="1"/>
            <a:ext cx="6405701" cy="4117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15A6EC-C470-A1E3-9FF3-49916AFED0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721" y="4208462"/>
            <a:ext cx="2057400" cy="26495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F28448-E180-48EB-33F0-54B321B7AF2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"/>
          <a:stretch/>
        </p:blipFill>
        <p:spPr>
          <a:xfrm>
            <a:off x="2701889" y="4208462"/>
            <a:ext cx="2068031" cy="26495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4743DF-F210-4B55-A67D-659E1ABD5A37}"/>
              </a:ext>
            </a:extLst>
          </p:cNvPr>
          <p:cNvSpPr txBox="1"/>
          <p:nvPr/>
        </p:nvSpPr>
        <p:spPr>
          <a:xfrm>
            <a:off x="7534655" y="2286001"/>
            <a:ext cx="3996410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leaves are alternate with a distinctive tuliplike (Cat face) shape leaf </a:t>
            </a:r>
          </a:p>
          <a:p>
            <a:pPr marL="45720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Showy, goblet-shaped, and orange-yellow-green in color</a:t>
            </a:r>
          </a:p>
          <a:p>
            <a:pPr marL="45720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Duck bill buds</a:t>
            </a:r>
          </a:p>
        </p:txBody>
      </p:sp>
    </p:spTree>
    <p:extLst>
      <p:ext uri="{BB962C8B-B14F-4D97-AF65-F5344CB8AC3E}">
        <p14:creationId xmlns:p14="http://schemas.microsoft.com/office/powerpoint/2010/main" val="2527114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8F5D1-6404-0491-F412-4985C5536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B25B4-3E39-7CC9-49AE-3A3C7751FE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79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802" y="645105"/>
            <a:ext cx="4339827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Eastern redbud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840287" y="2392362"/>
            <a:ext cx="3000375" cy="3381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208708-31AF-4650-9258-59429D214783}"/>
              </a:ext>
            </a:extLst>
          </p:cNvPr>
          <p:cNvSpPr txBox="1"/>
          <p:nvPr/>
        </p:nvSpPr>
        <p:spPr>
          <a:xfrm>
            <a:off x="1127761" y="1607127"/>
            <a:ext cx="3865002" cy="50430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45720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Small deciduous tree </a:t>
            </a:r>
          </a:p>
          <a:p>
            <a:pPr marL="45720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Heart-shaped, alternate leaf</a:t>
            </a:r>
          </a:p>
          <a:p>
            <a:pPr marL="45720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Rick-rack (zig-zag) stem pattern</a:t>
            </a:r>
          </a:p>
          <a:p>
            <a:pPr marL="45720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Reddish purple buds to pink flowers </a:t>
            </a:r>
          </a:p>
          <a:p>
            <a:pPr marL="45720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Flowers bloom directly on bare branches before the leaves emerge</a:t>
            </a:r>
          </a:p>
          <a:p>
            <a:pPr marL="45720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Produces flat, bean-like seed pods that mature to brown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AA1FB5-625C-FAD6-8C56-4FB016EC92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9227586" y="3472544"/>
            <a:ext cx="3006754" cy="33853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52E46A-E4A5-683B-3B19-6DD3816296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2762" y="4648"/>
            <a:ext cx="3006755" cy="3385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927CB1-5532-4471-AAB5-9A1CE00356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499" y="73199"/>
            <a:ext cx="47625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30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802" y="645105"/>
            <a:ext cx="4339827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Weeping willow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F158C7-C71A-44EA-A4E6-AA153350EE39}"/>
              </a:ext>
            </a:extLst>
          </p:cNvPr>
          <p:cNvSpPr txBox="1"/>
          <p:nvPr/>
        </p:nvSpPr>
        <p:spPr>
          <a:xfrm>
            <a:off x="1127760" y="1510145"/>
            <a:ext cx="4238719" cy="4987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Deciduous tree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Long, drooping branches that sweep towards the ground, giving it a "weeping" look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Alternate, simple leaf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Long, narrow, finely serrated, with a pointed tip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The underside of leaf has a light green to white/silverish tint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Does flower, but flowers are small, inconspicuous tuffs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D8D4BD-0C0D-A68E-B943-6C2E0068AD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>
          <a:xfrm>
            <a:off x="6093808" y="-1"/>
            <a:ext cx="3006755" cy="33853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94E824-07A9-6246-ED03-BC59AE0D3E4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9185244" y="-1"/>
            <a:ext cx="3006755" cy="33853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0677C5-2964-096B-DF66-43BF4924A47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808" y="3493508"/>
            <a:ext cx="3006754" cy="33854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0F06EA-FB4C-9565-58C8-B869AEBCEC0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5243" y="3461658"/>
            <a:ext cx="3006755" cy="33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47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A1822-09A1-4871-530B-06F023D93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4CDDA4-DFC9-1E1D-5651-5D68E4726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compare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A0D77B-E174-3DA6-074F-1C108CB12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9547" y="1301986"/>
            <a:ext cx="3297945" cy="632529"/>
          </a:xfrm>
        </p:spPr>
        <p:txBody>
          <a:bodyPr/>
          <a:lstStyle/>
          <a:p>
            <a:r>
              <a:rPr lang="en-US" dirty="0"/>
              <a:t>Flowering Cherry(Yoshino)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FDF6FB-4608-BBBF-E361-1526491A4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58893" y="1241988"/>
            <a:ext cx="2747664" cy="632529"/>
          </a:xfrm>
        </p:spPr>
        <p:txBody>
          <a:bodyPr/>
          <a:lstStyle/>
          <a:p>
            <a:r>
              <a:rPr lang="en-US" dirty="0"/>
              <a:t>Flowering Crabapple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86050B-90FE-9227-BD08-A31DC80681E4}"/>
              </a:ext>
            </a:extLst>
          </p:cNvPr>
          <p:cNvSpPr txBox="1"/>
          <p:nvPr/>
        </p:nvSpPr>
        <p:spPr>
          <a:xfrm>
            <a:off x="1433653" y="1934515"/>
            <a:ext cx="36681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Simple, ovate leaves with finely serrated edges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Pale pink to white flowers, fragrant, and typically 5-petaled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Smooth bark with horizontal lenticels (marks/gashes)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05A4A4-4CAA-8DED-409A-9DE7A1480BCA}"/>
              </a:ext>
            </a:extLst>
          </p:cNvPr>
          <p:cNvSpPr txBox="1"/>
          <p:nvPr/>
        </p:nvSpPr>
        <p:spPr>
          <a:xfrm>
            <a:off x="6785471" y="1767118"/>
            <a:ext cx="48967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Simple, with serrated edges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Often more rounded in shape and appear in clusters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growth may have a reddish tint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Flowers come in a wider range of colors (white, pink, red, magenta)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Bark is typically rougher and less ornamental than Yoshino cherry bark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C89DD7-3E3F-7ADA-BEF1-8237E58159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858" y="3838903"/>
            <a:ext cx="4286250" cy="285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D21982-34BE-72B9-A8F8-AD22A8DED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152" y="4099034"/>
            <a:ext cx="3646468" cy="273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19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16FEF-9122-1E10-FCBF-DB7E890B1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0F7F5F-E277-DA21-D75C-A42042DA3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compare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73F77C-12F0-4541-9923-B0ED315A0B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4039" y="3930408"/>
            <a:ext cx="4624552" cy="26013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F40F1D-E8FC-B9C7-2BC5-AEA40D1F0D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707" y="3866898"/>
            <a:ext cx="3701292" cy="27759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7E98F0-6ED2-BD7B-5A24-497D8B1C9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1137093"/>
            <a:ext cx="9415271" cy="277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16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A6721-C2C7-BEC2-0ECC-29A69785E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FC6CFC-5AB7-77C5-F645-273C40A6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compare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FFC89A-59E5-A68F-599C-23F35263E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2010" y="1227636"/>
            <a:ext cx="2608118" cy="632529"/>
          </a:xfrm>
        </p:spPr>
        <p:txBody>
          <a:bodyPr/>
          <a:lstStyle/>
          <a:p>
            <a:r>
              <a:rPr lang="en-US" dirty="0"/>
              <a:t>Red Maple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B406CB-DBFD-6C60-7218-CBEC2BF8A7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481874" y="1209794"/>
            <a:ext cx="2747664" cy="632529"/>
          </a:xfrm>
        </p:spPr>
        <p:txBody>
          <a:bodyPr/>
          <a:lstStyle/>
          <a:p>
            <a:r>
              <a:rPr lang="en-US" dirty="0"/>
              <a:t>Japanese Maple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69079A-FC39-6467-3A2C-091BDF562D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405" y="3865418"/>
            <a:ext cx="2997667" cy="2040082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9B2236A-5E7F-01D1-F1C7-0B85C8011D4A}"/>
              </a:ext>
            </a:extLst>
          </p:cNvPr>
          <p:cNvSpPr txBox="1">
            <a:spLocks/>
          </p:cNvSpPr>
          <p:nvPr/>
        </p:nvSpPr>
        <p:spPr>
          <a:xfrm>
            <a:off x="4704500" y="1227635"/>
            <a:ext cx="2747664" cy="6325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900" b="1" kern="1200" cap="all" spc="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9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Sugar Maple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46B64A-9665-1C62-AE54-00E13415EE72}"/>
              </a:ext>
            </a:extLst>
          </p:cNvPr>
          <p:cNvSpPr txBox="1"/>
          <p:nvPr/>
        </p:nvSpPr>
        <p:spPr>
          <a:xfrm>
            <a:off x="539559" y="1865876"/>
            <a:ext cx="27599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3 lobes, serrated edges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The underside of the leaves is silvery or whitish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Bright red buds and twigs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B524B7-E6CC-FB73-0E4B-2FFBA8E7045C}"/>
              </a:ext>
            </a:extLst>
          </p:cNvPr>
          <p:cNvSpPr txBox="1"/>
          <p:nvPr/>
        </p:nvSpPr>
        <p:spPr>
          <a:xfrm>
            <a:off x="4309768" y="1838420"/>
            <a:ext cx="33666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Larger leaf with 5 lobes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Lobes are rounded or smooth-edged, without serrations.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Underside is pale green.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Stems are white or have a slight reddish tint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EE8425-F95F-DD81-6761-40F4F740C7F2}"/>
              </a:ext>
            </a:extLst>
          </p:cNvPr>
          <p:cNvSpPr txBox="1"/>
          <p:nvPr/>
        </p:nvSpPr>
        <p:spPr>
          <a:xfrm>
            <a:off x="8198558" y="1874517"/>
            <a:ext cx="3139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deeply lobed with 5–9 lobes.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Edges are finely serrated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Color varies widely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Ornamental appearance due to unique leaf shapes and colors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A575F7-9337-B105-47E3-533D1126D1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99" y="3976461"/>
            <a:ext cx="2495829" cy="28538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96FB24-8AF3-4BB9-55B2-80301E9D96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405" y="4357373"/>
            <a:ext cx="3340192" cy="22278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D47E71-40BF-64C8-45EF-90F02D97A4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2374" y="4182841"/>
            <a:ext cx="3435928" cy="257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55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D8AF0-81DF-C913-56E4-9C6E912B4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E54C41-17A0-512B-3712-85B6AE15F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compare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FEEA6-B9AA-F3C7-5C22-EBC92CFB7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2022" y="1088280"/>
            <a:ext cx="2608118" cy="632529"/>
          </a:xfrm>
        </p:spPr>
        <p:txBody>
          <a:bodyPr/>
          <a:lstStyle/>
          <a:p>
            <a:r>
              <a:rPr lang="en-US" dirty="0"/>
              <a:t>Live Oak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435FAA-75A7-B61F-2E0F-F09DBFA43D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5449" y="1061449"/>
            <a:ext cx="2747664" cy="632529"/>
          </a:xfrm>
        </p:spPr>
        <p:txBody>
          <a:bodyPr/>
          <a:lstStyle/>
          <a:p>
            <a:r>
              <a:rPr lang="en-US" dirty="0"/>
              <a:t>Pin Oak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F5942C-C6F3-90A4-5A7D-1D5668CBB4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405" y="3865418"/>
            <a:ext cx="2997667" cy="2040082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18C98ED-5344-0AA5-D57B-774771F3C3B6}"/>
              </a:ext>
            </a:extLst>
          </p:cNvPr>
          <p:cNvSpPr txBox="1">
            <a:spLocks/>
          </p:cNvSpPr>
          <p:nvPr/>
        </p:nvSpPr>
        <p:spPr>
          <a:xfrm>
            <a:off x="8590342" y="1061448"/>
            <a:ext cx="2747664" cy="6325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900" b="1" kern="1200" cap="all" spc="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9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b="1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White Oak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8E240C-23FA-8650-A094-92C4058FA936}"/>
              </a:ext>
            </a:extLst>
          </p:cNvPr>
          <p:cNvSpPr txBox="1"/>
          <p:nvPr/>
        </p:nvSpPr>
        <p:spPr>
          <a:xfrm>
            <a:off x="585783" y="1720809"/>
            <a:ext cx="32862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Evergreen, thick, leathery, Dark green on top with a paler, slightly fuzzy underside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Oblong or oval with smooth, slightly wavy edges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4DA339-A116-B31F-CBF9-602C4471A7B5}"/>
              </a:ext>
            </a:extLst>
          </p:cNvPr>
          <p:cNvSpPr txBox="1"/>
          <p:nvPr/>
        </p:nvSpPr>
        <p:spPr>
          <a:xfrm>
            <a:off x="4259187" y="1703122"/>
            <a:ext cx="3366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Deciduous, deeply lobed with </a:t>
            </a:r>
            <a:r>
              <a:rPr lang="en-US" b="1" dirty="0"/>
              <a:t>5–7 pointed lobes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Glossy green in summer, turning bronze or red in fall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B2271C-260C-B569-E441-EEA17A923EA8}"/>
              </a:ext>
            </a:extLst>
          </p:cNvPr>
          <p:cNvSpPr txBox="1"/>
          <p:nvPr/>
        </p:nvSpPr>
        <p:spPr>
          <a:xfrm>
            <a:off x="7983437" y="1701542"/>
            <a:ext cx="3139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Deciduous, with </a:t>
            </a:r>
            <a:r>
              <a:rPr lang="en-US" b="1" dirty="0"/>
              <a:t>7–9 rounded lobes</a:t>
            </a:r>
            <a:r>
              <a:rPr lang="en-US" dirty="0"/>
              <a:t> (no points)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Pale green turning reddish-purple in fall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A70D02-A549-446A-2A48-7FB6B26307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665" y="3865418"/>
            <a:ext cx="2492706" cy="2972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82E624-048E-F9E3-4AA0-788F7EA062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0140" y="4017431"/>
            <a:ext cx="4232808" cy="28207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093DF4-B54D-0DC0-8B3C-A249B08D28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638" y="4034777"/>
            <a:ext cx="3950393" cy="262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81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9BBD8C9-486F-459C-AC5E-3F2327F28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78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802" y="645105"/>
            <a:ext cx="4339827" cy="13208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/>
              <a:t>River birch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C5FEBD1-EE60-4C83-8F5E-CEAAAB732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CFD36B0-CE9A-0977-B837-58712A0B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654" y="1765739"/>
            <a:ext cx="4339826" cy="4113854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Large deciduous tree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Leaves are alternate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Peeling bark, can be single trunk or multiple trunks 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 Arrowhead-shaped leaf – “Arrowheads are found at the river”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Bright yellow foliage in the fall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dirty="0"/>
              <a:t>Male and female catskins form in the spring (often before leaves)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2EF6FE-3AC3-B62C-3585-BAAF0A5C2C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808" y="-1"/>
            <a:ext cx="3006755" cy="33853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F5E258-00A4-00CB-8E65-43EB462553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5244" y="-1"/>
            <a:ext cx="3006755" cy="3385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A9F5B2-D657-2DEA-C6F4-C5C007C29E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808" y="3472544"/>
            <a:ext cx="3006754" cy="33854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51B486-A167-684F-D5EB-2D5CFB2F401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5243" y="3461658"/>
            <a:ext cx="3006755" cy="33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46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645105"/>
            <a:ext cx="4479820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/>
              <a:t>Japanese flowering cherry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0191B38-30F5-0922-9DB4-99F8B283A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479819" cy="3593591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>
              <a:buFont typeface="Arial" panose="020B0604020202020204" pitchFamily="34" charset="0"/>
              <a:buChar char="•"/>
            </a:pPr>
            <a:r>
              <a:rPr lang="en-US" sz="2800" dirty="0"/>
              <a:t>Large, deciduous tree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2800" dirty="0"/>
              <a:t>Serrated leaves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2800" dirty="0"/>
              <a:t>Glands on petiole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2800" dirty="0"/>
              <a:t>Usually dark pointed buds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2800" dirty="0"/>
              <a:t>White – light pinkish flowers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D85241-D949-4FE3-A09F-1E6B0669E8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362346" y="10"/>
            <a:ext cx="5829654" cy="33860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E08AF3-DBF0-9ADE-262C-028778996F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362345" y="3471964"/>
            <a:ext cx="2858947" cy="33860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489A88-9E76-63A4-90C3-F27797CCF4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2893" y="3471964"/>
            <a:ext cx="2869107" cy="33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27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645105"/>
            <a:ext cx="4479820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Flowering crabapple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911725" y="2397125"/>
            <a:ext cx="2857500" cy="3371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1678" y="2286001"/>
            <a:ext cx="4479819" cy="35935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Small deciduous tree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Spring flowering, flowers in shades of white to dark pink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Stubby stems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Simple ovate leaves with serrated margins. The leaves can be glossy and dark green.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Does produce fruit that are small and can be yellow, red or green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F7942-F789-56B2-270C-DE6C8670EB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-3"/>
          <a:stretch/>
        </p:blipFill>
        <p:spPr>
          <a:xfrm>
            <a:off x="6362346" y="10"/>
            <a:ext cx="5829654" cy="33860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6E68F3-F449-4C5B-AE28-90DE36C021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2345" y="3471964"/>
            <a:ext cx="2858947" cy="33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95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802" y="645105"/>
            <a:ext cx="4339827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/>
              <a:t>Crape myrtle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7760" y="2286001"/>
            <a:ext cx="4238719" cy="35935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Opposite, alternate, or whorled leaves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Square stem on new growth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Smooth bark often exfoliating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Seed pods dark round / open seed pods remain on tree until new pods form in the spring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30827F-32B3-5460-AEAC-80384D5FF6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808" y="-1"/>
            <a:ext cx="3006755" cy="3385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5244" y="-1"/>
            <a:ext cx="3006755" cy="33853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BF4D0C-1212-63CF-C3A4-CA624DC82F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093808" y="3472544"/>
            <a:ext cx="3006754" cy="33854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E3A776-9BE3-C05B-F400-D1B5649A92F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5243" y="3461658"/>
            <a:ext cx="3006755" cy="33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96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Bald cypress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38" y="1170243"/>
            <a:ext cx="2566786" cy="3594100"/>
          </a:xfrm>
        </p:spPr>
      </p:pic>
      <p:sp>
        <p:nvSpPr>
          <p:cNvPr id="3" name="TextBox 2"/>
          <p:cNvSpPr txBox="1"/>
          <p:nvPr/>
        </p:nvSpPr>
        <p:spPr>
          <a:xfrm>
            <a:off x="4014061" y="1128451"/>
            <a:ext cx="66891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Deciduous conifer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Lateral pronounced buds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Soft leaves that are “feather like”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Fibrous bark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New growth form on both branches as well as trunk 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ECA6CE-24D6-42E8-BFD4-C6BC586237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154" y="3908616"/>
            <a:ext cx="3743367" cy="2807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760296-BC1F-4F86-B164-DD7F807A5C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224" y="3903733"/>
            <a:ext cx="3939022" cy="295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8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Flowering dogwood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235A24E-EC9D-428A-B6C2-6E2982B7F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403" y="1128451"/>
            <a:ext cx="4389120" cy="292608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81BF99-AF18-429D-9521-8F36763946E5}"/>
              </a:ext>
            </a:extLst>
          </p:cNvPr>
          <p:cNvSpPr txBox="1"/>
          <p:nvPr/>
        </p:nvSpPr>
        <p:spPr>
          <a:xfrm>
            <a:off x="4907921" y="1457739"/>
            <a:ext cx="65220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Deciduous tree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Leaves opposite, simple, oval and up to 5 or 6 inches long.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Leaves have distinct veins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are typically shiny green and smooth on the upper surface and paler on the lower 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Stems create a V at the end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Red berries in the fall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Distinct flower buds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8618ED-92CF-636B-D8A5-D817B2C242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71" y="3676650"/>
            <a:ext cx="4781550" cy="3181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A2C997-DBDE-BF47-E81B-15B10DE4E5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555" y="4054531"/>
            <a:ext cx="4286250" cy="2838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CC30D8-E374-D405-D87A-6611CD69E6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0881" y="3977403"/>
            <a:ext cx="2845716" cy="284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38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645105"/>
            <a:ext cx="4479820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ginkgo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588000" y="3197225"/>
            <a:ext cx="1504950" cy="1771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1678" y="2286001"/>
            <a:ext cx="4479819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Alternate leaves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Deciduous tree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Accordion buds where new growth forms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Parallel veins with split-leaf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Leaf has a fan pattern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0D15B6-29C3-8CB2-5C1B-B2FECF455A5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362346" y="10"/>
            <a:ext cx="5829654" cy="3386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6362345" y="3471964"/>
            <a:ext cx="2858947" cy="33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81052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13667</TotalTime>
  <Words>979</Words>
  <Application>Microsoft Office PowerPoint</Application>
  <PresentationFormat>Widescreen</PresentationFormat>
  <Paragraphs>158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Aptos</vt:lpstr>
      <vt:lpstr>Arial</vt:lpstr>
      <vt:lpstr>Calibri</vt:lpstr>
      <vt:lpstr>Gill Sans MT</vt:lpstr>
      <vt:lpstr>Impact</vt:lpstr>
      <vt:lpstr>Badge</vt:lpstr>
      <vt:lpstr>Nursery/Landscape Plant Id tips sorted By Category </vt:lpstr>
      <vt:lpstr>trees</vt:lpstr>
      <vt:lpstr>River birch </vt:lpstr>
      <vt:lpstr>Japanese flowering cherry </vt:lpstr>
      <vt:lpstr>Flowering crabapple</vt:lpstr>
      <vt:lpstr>Crape myrtle</vt:lpstr>
      <vt:lpstr>Bald cypress</vt:lpstr>
      <vt:lpstr>Flowering dogwood</vt:lpstr>
      <vt:lpstr>ginkgo</vt:lpstr>
      <vt:lpstr>Saucer magnolia</vt:lpstr>
      <vt:lpstr>Southern magnolia</vt:lpstr>
      <vt:lpstr>Japanese maple</vt:lpstr>
      <vt:lpstr>Red maple</vt:lpstr>
      <vt:lpstr>Sugar maple</vt:lpstr>
      <vt:lpstr>Live oak</vt:lpstr>
      <vt:lpstr>PIN oak</vt:lpstr>
      <vt:lpstr>White oak </vt:lpstr>
      <vt:lpstr>Eastern white pine </vt:lpstr>
      <vt:lpstr>Yellow (tuliptree) poplar</vt:lpstr>
      <vt:lpstr>Eastern redbud</vt:lpstr>
      <vt:lpstr>Weeping willow</vt:lpstr>
      <vt:lpstr>Now let’s compare </vt:lpstr>
      <vt:lpstr>Now let’s compare </vt:lpstr>
      <vt:lpstr>Now let’s compare </vt:lpstr>
      <vt:lpstr>Now let’s compare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Nursery/Landscape ID</dc:title>
  <dc:creator>Katie Royal</dc:creator>
  <cp:lastModifiedBy>Melissa Riley</cp:lastModifiedBy>
  <cp:revision>55</cp:revision>
  <cp:lastPrinted>2025-01-16T18:20:44Z</cp:lastPrinted>
  <dcterms:created xsi:type="dcterms:W3CDTF">2017-05-11T15:35:14Z</dcterms:created>
  <dcterms:modified xsi:type="dcterms:W3CDTF">2025-01-17T19:34:34Z</dcterms:modified>
</cp:coreProperties>
</file>